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 id="2147483656" r:id="rId8"/>
    <p:sldMasterId id="2147483658" r:id="rId9"/>
    <p:sldMasterId id="2147483659" r:id="rId10"/>
    <p:sldMasterId id="2147483661"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Lst>
  <p:sldSz cy="11309350" cx="20104100"/>
  <p:notesSz cx="20104100" cy="11309350"/>
  <p:embeddedFontLst>
    <p:embeddedFont>
      <p:font typeface="Playfair Display"/>
      <p:regular r:id="rId116"/>
      <p:bold r:id="rId117"/>
      <p:italic r:id="rId118"/>
      <p:boldItalic r:id="rId119"/>
    </p:embeddedFont>
    <p:embeddedFont>
      <p:font typeface="Constantia"/>
      <p:regular r:id="rId120"/>
      <p:bold r:id="rId121"/>
      <p:italic r:id="rId122"/>
      <p:boldItalic r:id="rId123"/>
    </p:embeddedFont>
    <p:embeddedFont>
      <p:font typeface="Book Antiqua"/>
      <p:regular r:id="rId124"/>
      <p:bold r:id="rId125"/>
      <p:italic r:id="rId126"/>
      <p:boldItalic r:id="rId127"/>
    </p:embeddedFont>
    <p:embeddedFont>
      <p:font typeface="Helvetica Neue"/>
      <p:bold r:id="rId128"/>
      <p:boldItalic r:id="rId129"/>
    </p:embeddedFont>
    <p:embeddedFont>
      <p:font typeface="Noto Sans Symbols"/>
      <p:regular r:id="rId130"/>
      <p:bold r:id="rId131"/>
    </p:embeddedFont>
    <p:embeddedFont>
      <p:font typeface="Arial Black"/>
      <p:regular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133" roundtripDataSignature="AMtx7mjYCB1ajbMOgIpvqBND1eC7GhQD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9" Type="http://schemas.openxmlformats.org/officeDocument/2006/relationships/slide" Target="slides/slide97.xml"/><Relationship Id="rId108" Type="http://schemas.openxmlformats.org/officeDocument/2006/relationships/slide" Target="slides/slide9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font" Target="fonts/HelveticaNeue-boldItalic.fntdata"/><Relationship Id="rId128" Type="http://schemas.openxmlformats.org/officeDocument/2006/relationships/font" Target="fonts/HelveticaNeue-bold.fntdata"/><Relationship Id="rId127" Type="http://schemas.openxmlformats.org/officeDocument/2006/relationships/font" Target="fonts/BookAntiqua-boldItalic.fntdata"/><Relationship Id="rId126" Type="http://schemas.openxmlformats.org/officeDocument/2006/relationships/font" Target="fonts/BookAntiqua-italic.fntdata"/><Relationship Id="rId26" Type="http://schemas.openxmlformats.org/officeDocument/2006/relationships/slide" Target="slides/slide14.xml"/><Relationship Id="rId121" Type="http://schemas.openxmlformats.org/officeDocument/2006/relationships/font" Target="fonts/Constantia-bold.fntdata"/><Relationship Id="rId25" Type="http://schemas.openxmlformats.org/officeDocument/2006/relationships/slide" Target="slides/slide13.xml"/><Relationship Id="rId120" Type="http://schemas.openxmlformats.org/officeDocument/2006/relationships/font" Target="fonts/Constantia-regular.fntdata"/><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font" Target="fonts/BookAntiqua-bold.fntdata"/><Relationship Id="rId29" Type="http://schemas.openxmlformats.org/officeDocument/2006/relationships/slide" Target="slides/slide17.xml"/><Relationship Id="rId124" Type="http://schemas.openxmlformats.org/officeDocument/2006/relationships/font" Target="fonts/BookAntiqua-regular.fntdata"/><Relationship Id="rId123" Type="http://schemas.openxmlformats.org/officeDocument/2006/relationships/font" Target="fonts/Constantia-boldItalic.fntdata"/><Relationship Id="rId122" Type="http://schemas.openxmlformats.org/officeDocument/2006/relationships/font" Target="fonts/Constantia-italic.fntdata"/><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8.xml"/><Relationship Id="rId99" Type="http://schemas.openxmlformats.org/officeDocument/2006/relationships/slide" Target="slides/slide87.xml"/><Relationship Id="rId10" Type="http://schemas.openxmlformats.org/officeDocument/2006/relationships/slideMaster" Target="slideMasters/slideMaster7.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font" Target="fonts/PlayfairDisplay-italic.fntdata"/><Relationship Id="rId117" Type="http://schemas.openxmlformats.org/officeDocument/2006/relationships/font" Target="fonts/PlayfairDisplay-bold.fntdata"/><Relationship Id="rId116" Type="http://schemas.openxmlformats.org/officeDocument/2006/relationships/font" Target="fonts/PlayfairDisplay-regular.fntdata"/><Relationship Id="rId115" Type="http://schemas.openxmlformats.org/officeDocument/2006/relationships/slide" Target="slides/slide103.xml"/><Relationship Id="rId119" Type="http://schemas.openxmlformats.org/officeDocument/2006/relationships/font" Target="fonts/PlayfairDisplay-boldItalic.fntdata"/><Relationship Id="rId15" Type="http://schemas.openxmlformats.org/officeDocument/2006/relationships/slide" Target="slides/slide3.xml"/><Relationship Id="rId110" Type="http://schemas.openxmlformats.org/officeDocument/2006/relationships/slide" Target="slides/slide98.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slide" Target="slides/slide102.xml"/><Relationship Id="rId18" Type="http://schemas.openxmlformats.org/officeDocument/2006/relationships/slide" Target="slides/slide6.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2" Type="http://schemas.openxmlformats.org/officeDocument/2006/relationships/font" Target="fonts/ArialBlack-regular.fntdata"/><Relationship Id="rId131" Type="http://schemas.openxmlformats.org/officeDocument/2006/relationships/font" Target="fonts/NotoSansSymbols-bold.fntdata"/><Relationship Id="rId130" Type="http://schemas.openxmlformats.org/officeDocument/2006/relationships/font" Target="fonts/NotoSansSymbols-regular.fntdata"/><Relationship Id="rId133" Type="http://customschemas.google.com/relationships/presentationmetadata" Target="meta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30.png"/><Relationship Id="rId3"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11387137" y="0"/>
            <a:ext cx="8712200" cy="56673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742612"/>
            <a:ext cx="8712200" cy="56673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0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p10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0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0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0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10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0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10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5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5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5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5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6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6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6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6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6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6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6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7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7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50" name="Google Shape;650;p71: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71: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89" name="Google Shape;789;p72: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72: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7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99" name="Google Shape;899;p73: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73: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7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30" name="Google Shape;1030;p74: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74: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7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78" name="Google Shape;1078;p75: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75: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97" name="Google Shape;1097;p76: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76: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15" name="Google Shape;1115;p77: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77: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7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32" name="Google Shape;1132;p78: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78:notes"/>
          <p:cNvSpPr txBox="1"/>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7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7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8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8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8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8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8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8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8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8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8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8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8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8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8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8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8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8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8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8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8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8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90: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9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9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9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9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9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9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9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94: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9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95: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9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96: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9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p97: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9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98: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9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99: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05"/>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105"/>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b="0" i="0">
                <a:solidFill>
                  <a:schemeClr val="dk1"/>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105"/>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05"/>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5"/>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7" name="Shape 37"/>
        <p:cNvGrpSpPr/>
        <p:nvPr/>
      </p:nvGrpSpPr>
      <p:grpSpPr>
        <a:xfrm>
          <a:off x="0" y="0"/>
          <a:ext cx="0" cy="0"/>
          <a:chOff x="0" y="0"/>
          <a:chExt cx="0" cy="0"/>
        </a:xfrm>
      </p:grpSpPr>
      <p:sp>
        <p:nvSpPr>
          <p:cNvPr id="38" name="Google Shape;38;p107"/>
          <p:cNvSpPr txBox="1"/>
          <p:nvPr>
            <p:ph type="title"/>
          </p:nvPr>
        </p:nvSpPr>
        <p:spPr>
          <a:xfrm>
            <a:off x="1005205" y="452898"/>
            <a:ext cx="1809369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0" name="Shape 50"/>
        <p:cNvGrpSpPr/>
        <p:nvPr/>
      </p:nvGrpSpPr>
      <p:grpSpPr>
        <a:xfrm>
          <a:off x="0" y="0"/>
          <a:ext cx="0" cy="0"/>
          <a:chOff x="0" y="0"/>
          <a:chExt cx="0" cy="0"/>
        </a:xfrm>
      </p:grpSpPr>
      <p:sp>
        <p:nvSpPr>
          <p:cNvPr id="51" name="Google Shape;51;p109"/>
          <p:cNvSpPr txBox="1"/>
          <p:nvPr>
            <p:ph type="title"/>
          </p:nvPr>
        </p:nvSpPr>
        <p:spPr>
          <a:xfrm>
            <a:off x="581025" y="407988"/>
            <a:ext cx="18942050" cy="48418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109"/>
          <p:cNvSpPr txBox="1"/>
          <p:nvPr>
            <p:ph idx="1" type="body"/>
          </p:nvPr>
        </p:nvSpPr>
        <p:spPr>
          <a:xfrm>
            <a:off x="2746375" y="2613025"/>
            <a:ext cx="14611350" cy="2271713"/>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b="0" i="0">
                <a:solidFill>
                  <a:schemeClr val="dk1"/>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09"/>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9"/>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9"/>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111"/>
          <p:cNvSpPr txBox="1"/>
          <p:nvPr>
            <p:ph type="title"/>
          </p:nvPr>
        </p:nvSpPr>
        <p:spPr>
          <a:xfrm>
            <a:off x="733425" y="560388"/>
            <a:ext cx="18942050" cy="48418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11"/>
          <p:cNvSpPr txBox="1"/>
          <p:nvPr>
            <p:ph idx="1" type="body"/>
          </p:nvPr>
        </p:nvSpPr>
        <p:spPr>
          <a:xfrm>
            <a:off x="2898775" y="2765425"/>
            <a:ext cx="14611350" cy="2271713"/>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b="0" i="0">
                <a:solidFill>
                  <a:schemeClr val="dk1"/>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11"/>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1"/>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1"/>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6" name="Shape 86"/>
        <p:cNvGrpSpPr/>
        <p:nvPr/>
      </p:nvGrpSpPr>
      <p:grpSpPr>
        <a:xfrm>
          <a:off x="0" y="0"/>
          <a:ext cx="0" cy="0"/>
          <a:chOff x="0" y="0"/>
          <a:chExt cx="0" cy="0"/>
        </a:xfrm>
      </p:grpSpPr>
      <p:sp>
        <p:nvSpPr>
          <p:cNvPr id="87" name="Google Shape;87;p113"/>
          <p:cNvSpPr txBox="1"/>
          <p:nvPr>
            <p:ph idx="11" type="ftr"/>
          </p:nvPr>
        </p:nvSpPr>
        <p:spPr>
          <a:xfrm>
            <a:off x="14408150" y="10833100"/>
            <a:ext cx="6365875" cy="27622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i="1">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spTree>
      <p:nvGrpSpPr>
        <p:cNvPr id="106" name="Shape 106"/>
        <p:cNvGrpSpPr/>
        <p:nvPr/>
      </p:nvGrpSpPr>
      <p:grpSpPr>
        <a:xfrm>
          <a:off x="0" y="0"/>
          <a:ext cx="0" cy="0"/>
          <a:chOff x="0" y="0"/>
          <a:chExt cx="0" cy="0"/>
        </a:xfrm>
      </p:grpSpPr>
      <p:sp>
        <p:nvSpPr>
          <p:cNvPr id="107" name="Google Shape;107;p116"/>
          <p:cNvSpPr txBox="1"/>
          <p:nvPr>
            <p:ph type="ctrTitle"/>
          </p:nvPr>
        </p:nvSpPr>
        <p:spPr>
          <a:xfrm>
            <a:off x="1507807" y="3505898"/>
            <a:ext cx="17088486" cy="2374963"/>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 name="Google Shape;108;p116"/>
          <p:cNvSpPr txBox="1"/>
          <p:nvPr>
            <p:ph idx="1" type="subTitle"/>
          </p:nvPr>
        </p:nvSpPr>
        <p:spPr>
          <a:xfrm>
            <a:off x="3015615" y="6333236"/>
            <a:ext cx="14072870" cy="2827337"/>
          </a:xfrm>
          <a:prstGeom prst="rect">
            <a:avLst/>
          </a:prstGeom>
          <a:noFill/>
          <a:ln>
            <a:noFill/>
          </a:ln>
        </p:spPr>
        <p:txBody>
          <a:bodyPr anchorCtr="0" anchor="t" bIns="0" lIns="0" spcFirstLastPara="1" rIns="0" wrap="square" tIns="0">
            <a:sp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6"/>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16"/>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16"/>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obj">
  <p:cSld name="OBJECT">
    <p:spTree>
      <p:nvGrpSpPr>
        <p:cNvPr id="118" name="Shape 118"/>
        <p:cNvGrpSpPr/>
        <p:nvPr/>
      </p:nvGrpSpPr>
      <p:grpSpPr>
        <a:xfrm>
          <a:off x="0" y="0"/>
          <a:ext cx="0" cy="0"/>
          <a:chOff x="0" y="0"/>
          <a:chExt cx="0" cy="0"/>
        </a:xfrm>
      </p:grpSpPr>
      <p:sp>
        <p:nvSpPr>
          <p:cNvPr id="119" name="Google Shape;119;p118"/>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 name="Google Shape;120;p118"/>
          <p:cNvSpPr txBox="1"/>
          <p:nvPr>
            <p:ph idx="1" type="body"/>
          </p:nvPr>
        </p:nvSpPr>
        <p:spPr>
          <a:xfrm>
            <a:off x="1005205" y="2601150"/>
            <a:ext cx="8745284" cy="7464171"/>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118"/>
          <p:cNvSpPr txBox="1"/>
          <p:nvPr>
            <p:ph idx="2" type="body"/>
          </p:nvPr>
        </p:nvSpPr>
        <p:spPr>
          <a:xfrm>
            <a:off x="10353611" y="2601150"/>
            <a:ext cx="8745284" cy="7464171"/>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118"/>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18"/>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18"/>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2.xml"/><Relationship Id="rId3"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5.xml"/><Relationship Id="rId3"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4"/>
          <p:cNvSpPr txBox="1"/>
          <p:nvPr/>
        </p:nvSpPr>
        <p:spPr>
          <a:xfrm>
            <a:off x="0" y="0"/>
            <a:ext cx="20104100" cy="11309350"/>
          </a:xfrm>
          <a:prstGeom prst="rect">
            <a:avLst/>
          </a:prstGeom>
          <a:solidFill>
            <a:schemeClr val="lt1">
              <a:alpha val="98431"/>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 name="Google Shape;11;p104"/>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 name="Google Shape;12;p104"/>
          <p:cNvSpPr txBox="1"/>
          <p:nvPr/>
        </p:nvSpPr>
        <p:spPr>
          <a:xfrm>
            <a:off x="1004887" y="301625"/>
            <a:ext cx="708025" cy="70961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 name="Google Shape;13;p104"/>
          <p:cNvSpPr txBox="1"/>
          <p:nvPr/>
        </p:nvSpPr>
        <p:spPr>
          <a:xfrm>
            <a:off x="1822450" y="438150"/>
            <a:ext cx="1371600" cy="492125"/>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RV College of</a:t>
            </a:r>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Engineering </a:t>
            </a:r>
            <a:endParaRPr/>
          </a:p>
        </p:txBody>
      </p:sp>
      <p:sp>
        <p:nvSpPr>
          <p:cNvPr id="14" name="Google Shape;14;p104"/>
          <p:cNvSpPr txBox="1"/>
          <p:nvPr/>
        </p:nvSpPr>
        <p:spPr>
          <a:xfrm>
            <a:off x="15843250" y="407987"/>
            <a:ext cx="3679825" cy="4619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2"/>
              </a:buClr>
              <a:buSzPts val="1800"/>
              <a:buFont typeface="Playfair Display"/>
              <a:buNone/>
            </a:pPr>
            <a:r>
              <a:rPr b="0" i="0" lang="en-US" sz="1800" u="none">
                <a:solidFill>
                  <a:schemeClr val="dk2"/>
                </a:solidFill>
                <a:latin typeface="Playfair Display"/>
                <a:ea typeface="Playfair Display"/>
                <a:cs typeface="Playfair Display"/>
                <a:sym typeface="Playfair Display"/>
              </a:rPr>
              <a:t>Go, change the world</a:t>
            </a:r>
            <a:endParaRPr/>
          </a:p>
        </p:txBody>
      </p:sp>
      <p:sp>
        <p:nvSpPr>
          <p:cNvPr id="15" name="Google Shape;15;p104"/>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6" name="Google Shape;16;p104"/>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7" name="Google Shape;17;p104"/>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104"/>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104"/>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 name="Shape 26"/>
        <p:cNvGrpSpPr/>
        <p:nvPr/>
      </p:nvGrpSpPr>
      <p:grpSpPr>
        <a:xfrm>
          <a:off x="0" y="0"/>
          <a:ext cx="0" cy="0"/>
          <a:chOff x="0" y="0"/>
          <a:chExt cx="0" cy="0"/>
        </a:xfrm>
      </p:grpSpPr>
      <p:sp>
        <p:nvSpPr>
          <p:cNvPr id="27" name="Google Shape;27;p106"/>
          <p:cNvSpPr/>
          <p:nvPr/>
        </p:nvSpPr>
        <p:spPr>
          <a:xfrm>
            <a:off x="0" y="11296650"/>
            <a:ext cx="20104100" cy="0"/>
          </a:xfrm>
          <a:custGeom>
            <a:rect b="b" l="l" r="r" t="t"/>
            <a:pathLst>
              <a:path extrusionOk="0" h="120000" w="20104100">
                <a:moveTo>
                  <a:pt x="0" y="0"/>
                </a:moveTo>
                <a:lnTo>
                  <a:pt x="20104099"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 name="Google Shape;28;p106"/>
          <p:cNvSpPr/>
          <p:nvPr/>
        </p:nvSpPr>
        <p:spPr>
          <a:xfrm>
            <a:off x="0" y="11274425"/>
            <a:ext cx="20075525" cy="0"/>
          </a:xfrm>
          <a:custGeom>
            <a:rect b="b" l="l" r="r" t="t"/>
            <a:pathLst>
              <a:path extrusionOk="0" h="120000" w="20076160">
                <a:moveTo>
                  <a:pt x="0" y="0"/>
                </a:moveTo>
                <a:lnTo>
                  <a:pt x="20076037"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9" name="Google Shape;29;p106"/>
          <p:cNvSpPr/>
          <p:nvPr/>
        </p:nvSpPr>
        <p:spPr>
          <a:xfrm>
            <a:off x="28575" y="47625"/>
            <a:ext cx="0" cy="11214100"/>
          </a:xfrm>
          <a:custGeom>
            <a:rect b="b" l="l" r="r" t="t"/>
            <a:pathLst>
              <a:path extrusionOk="0" h="11215370" w="120000">
                <a:moveTo>
                  <a:pt x="0" y="0"/>
                </a:moveTo>
                <a:lnTo>
                  <a:pt x="0" y="11215370"/>
                </a:lnTo>
              </a:path>
            </a:pathLst>
          </a:custGeom>
          <a:noFill/>
          <a:ln cap="flat" cmpd="sng" w="5620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 name="Google Shape;30;p106"/>
          <p:cNvSpPr/>
          <p:nvPr/>
        </p:nvSpPr>
        <p:spPr>
          <a:xfrm>
            <a:off x="0" y="23812"/>
            <a:ext cx="20104100" cy="0"/>
          </a:xfrm>
          <a:custGeom>
            <a:rect b="b" l="l" r="r" t="t"/>
            <a:pathLst>
              <a:path extrusionOk="0" h="120000" w="20104100">
                <a:moveTo>
                  <a:pt x="0" y="0"/>
                </a:moveTo>
                <a:lnTo>
                  <a:pt x="20104099" y="0"/>
                </a:lnTo>
              </a:path>
            </a:pathLst>
          </a:custGeom>
          <a:noFill/>
          <a:ln cap="flat" cmpd="sng" w="469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1" name="Google Shape;31;p106"/>
          <p:cNvSpPr/>
          <p:nvPr/>
        </p:nvSpPr>
        <p:spPr>
          <a:xfrm>
            <a:off x="20075525" y="11261725"/>
            <a:ext cx="28575" cy="23812"/>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2" name="Google Shape;32;p106"/>
          <p:cNvSpPr/>
          <p:nvPr/>
        </p:nvSpPr>
        <p:spPr>
          <a:xfrm>
            <a:off x="20075525" y="47625"/>
            <a:ext cx="0" cy="11214100"/>
          </a:xfrm>
          <a:custGeom>
            <a:rect b="b" l="l" r="r" t="t"/>
            <a:pathLst>
              <a:path extrusionOk="0" h="11215370" w="120000">
                <a:moveTo>
                  <a:pt x="0" y="0"/>
                </a:moveTo>
                <a:lnTo>
                  <a:pt x="0" y="11215370"/>
                </a:lnTo>
              </a:path>
            </a:pathLst>
          </a:custGeom>
          <a:noFill/>
          <a:ln cap="flat" cmpd="sng" w="561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descr="C:\Documents and Settings\admin\Desktop\RVCE.jpg" id="33" name="Google Shape;33;p106"/>
          <p:cNvPicPr preferRelativeResize="0"/>
          <p:nvPr/>
        </p:nvPicPr>
        <p:blipFill rotWithShape="1">
          <a:blip r:embed="rId1">
            <a:alphaModFix/>
          </a:blip>
          <a:srcRect b="0" l="0" r="0" t="0"/>
          <a:stretch/>
        </p:blipFill>
        <p:spPr>
          <a:xfrm>
            <a:off x="371475" y="125412"/>
            <a:ext cx="1266825" cy="927100"/>
          </a:xfrm>
          <a:prstGeom prst="rect">
            <a:avLst/>
          </a:prstGeom>
          <a:noFill/>
          <a:ln>
            <a:noFill/>
          </a:ln>
        </p:spPr>
      </p:pic>
      <p:sp>
        <p:nvSpPr>
          <p:cNvPr id="34" name="Google Shape;34;p106"/>
          <p:cNvSpPr txBox="1"/>
          <p:nvPr/>
        </p:nvSpPr>
        <p:spPr>
          <a:xfrm>
            <a:off x="14239875" y="10833100"/>
            <a:ext cx="6367462" cy="601662"/>
          </a:xfrm>
          <a:prstGeom prst="rect">
            <a:avLst/>
          </a:prstGeom>
          <a:noFill/>
          <a:ln>
            <a:noFill/>
          </a:ln>
        </p:spPr>
        <p:txBody>
          <a:bodyPr anchorCtr="0" anchor="ctr" bIns="75375" lIns="150775" spcFirstLastPara="1" rIns="150775" wrap="square" tIns="75375">
            <a:noAutofit/>
          </a:bodyPr>
          <a:lstStyle/>
          <a:p>
            <a:pPr indent="0" lvl="0" marL="0" marR="0" rtl="0" algn="ctr">
              <a:lnSpc>
                <a:spcPct val="100000"/>
              </a:lnSpc>
              <a:spcBef>
                <a:spcPts val="0"/>
              </a:spcBef>
              <a:spcAft>
                <a:spcPts val="0"/>
              </a:spcAft>
              <a:buClr>
                <a:srgbClr val="898989"/>
              </a:buClr>
              <a:buSzPts val="1900"/>
              <a:buFont typeface="Calibri"/>
              <a:buNone/>
            </a:pPr>
            <a:r>
              <a:rPr b="0" i="1" lang="en-US" sz="1900" u="none">
                <a:solidFill>
                  <a:srgbClr val="898989"/>
                </a:solidFill>
                <a:latin typeface="Calibri"/>
                <a:ea typeface="Calibri"/>
                <a:cs typeface="Calibri"/>
                <a:sym typeface="Calibri"/>
              </a:rPr>
              <a:t>Department of Chemistry, RVCE</a:t>
            </a:r>
            <a:endParaRPr/>
          </a:p>
        </p:txBody>
      </p:sp>
      <p:sp>
        <p:nvSpPr>
          <p:cNvPr id="35" name="Google Shape;35;p106"/>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36" name="Google Shape;36;p106"/>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1" r:id="rId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sp>
        <p:nvSpPr>
          <p:cNvPr id="40" name="Google Shape;40;p108"/>
          <p:cNvSpPr txBox="1"/>
          <p:nvPr/>
        </p:nvSpPr>
        <p:spPr>
          <a:xfrm>
            <a:off x="0" y="0"/>
            <a:ext cx="20104100" cy="11309350"/>
          </a:xfrm>
          <a:prstGeom prst="rect">
            <a:avLst/>
          </a:prstGeom>
          <a:solidFill>
            <a:schemeClr val="lt1">
              <a:alpha val="98431"/>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1" name="Google Shape;41;p108"/>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2" name="Google Shape;42;p108"/>
          <p:cNvSpPr txBox="1"/>
          <p:nvPr/>
        </p:nvSpPr>
        <p:spPr>
          <a:xfrm>
            <a:off x="1004887" y="301625"/>
            <a:ext cx="708025" cy="70961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 name="Google Shape;43;p108"/>
          <p:cNvSpPr txBox="1"/>
          <p:nvPr/>
        </p:nvSpPr>
        <p:spPr>
          <a:xfrm>
            <a:off x="1822450" y="438150"/>
            <a:ext cx="1371600" cy="492125"/>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RV College of</a:t>
            </a:r>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Engineering </a:t>
            </a:r>
            <a:endParaRPr/>
          </a:p>
        </p:txBody>
      </p:sp>
      <p:sp>
        <p:nvSpPr>
          <p:cNvPr id="44" name="Google Shape;44;p108"/>
          <p:cNvSpPr txBox="1"/>
          <p:nvPr/>
        </p:nvSpPr>
        <p:spPr>
          <a:xfrm>
            <a:off x="15843250" y="407987"/>
            <a:ext cx="3679825" cy="4619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2"/>
              </a:buClr>
              <a:buSzPts val="1800"/>
              <a:buFont typeface="Playfair Display"/>
              <a:buNone/>
            </a:pPr>
            <a:r>
              <a:rPr b="0" i="0" lang="en-US" sz="1800" u="none">
                <a:solidFill>
                  <a:schemeClr val="dk2"/>
                </a:solidFill>
                <a:latin typeface="Playfair Display"/>
                <a:ea typeface="Playfair Display"/>
                <a:cs typeface="Playfair Display"/>
                <a:sym typeface="Playfair Display"/>
              </a:rPr>
              <a:t>Go, change the world</a:t>
            </a:r>
            <a:endParaRPr/>
          </a:p>
        </p:txBody>
      </p:sp>
      <p:sp>
        <p:nvSpPr>
          <p:cNvPr id="45" name="Google Shape;45;p108"/>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46" name="Google Shape;46;p108"/>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7" name="Google Shape;47;p108"/>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108"/>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108"/>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10"/>
          <p:cNvSpPr txBox="1"/>
          <p:nvPr/>
        </p:nvSpPr>
        <p:spPr>
          <a:xfrm>
            <a:off x="152400" y="152400"/>
            <a:ext cx="20104100" cy="11309350"/>
          </a:xfrm>
          <a:prstGeom prst="rect">
            <a:avLst/>
          </a:prstGeom>
          <a:solidFill>
            <a:schemeClr val="lt1">
              <a:alpha val="98431"/>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8" name="Google Shape;58;p110"/>
          <p:cNvSpPr/>
          <p:nvPr/>
        </p:nvSpPr>
        <p:spPr>
          <a:xfrm>
            <a:off x="1160462" y="13446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9" name="Google Shape;59;p110"/>
          <p:cNvSpPr txBox="1"/>
          <p:nvPr/>
        </p:nvSpPr>
        <p:spPr>
          <a:xfrm>
            <a:off x="1157287" y="454025"/>
            <a:ext cx="708025" cy="70961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0" name="Google Shape;60;p110"/>
          <p:cNvSpPr txBox="1"/>
          <p:nvPr/>
        </p:nvSpPr>
        <p:spPr>
          <a:xfrm>
            <a:off x="1974850" y="590550"/>
            <a:ext cx="1371600" cy="492125"/>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RV College of</a:t>
            </a:r>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Engineering </a:t>
            </a:r>
            <a:endParaRPr/>
          </a:p>
        </p:txBody>
      </p:sp>
      <p:sp>
        <p:nvSpPr>
          <p:cNvPr id="61" name="Google Shape;61;p110"/>
          <p:cNvSpPr txBox="1"/>
          <p:nvPr/>
        </p:nvSpPr>
        <p:spPr>
          <a:xfrm>
            <a:off x="15995650" y="560387"/>
            <a:ext cx="3679825" cy="4619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2"/>
              </a:buClr>
              <a:buSzPts val="1800"/>
              <a:buFont typeface="Playfair Display"/>
              <a:buNone/>
            </a:pPr>
            <a:r>
              <a:rPr b="0" i="0" lang="en-US" sz="1800" u="none">
                <a:solidFill>
                  <a:schemeClr val="dk2"/>
                </a:solidFill>
                <a:latin typeface="Playfair Display"/>
                <a:ea typeface="Playfair Display"/>
                <a:cs typeface="Playfair Display"/>
                <a:sym typeface="Playfair Display"/>
              </a:rPr>
              <a:t>Go, change the world</a:t>
            </a:r>
            <a:endParaRPr/>
          </a:p>
        </p:txBody>
      </p:sp>
      <p:sp>
        <p:nvSpPr>
          <p:cNvPr id="62" name="Google Shape;62;p110"/>
          <p:cNvSpPr txBox="1"/>
          <p:nvPr/>
        </p:nvSpPr>
        <p:spPr>
          <a:xfrm>
            <a:off x="1157287" y="10669587"/>
            <a:ext cx="4624387" cy="5667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1800"/>
              <a:buFont typeface="Calibri"/>
              <a:buNone/>
            </a:pPr>
            <a:r>
              <a:rPr b="0" i="0" lang="en-US" sz="1800" u="none">
                <a:solidFill>
                  <a:srgbClr val="898989"/>
                </a:solidFill>
                <a:latin typeface="Calibri"/>
                <a:ea typeface="Calibri"/>
                <a:cs typeface="Calibri"/>
                <a:sym typeface="Calibri"/>
              </a:rPr>
              <a:t>*</a:t>
            </a:r>
            <a:endParaRPr/>
          </a:p>
        </p:txBody>
      </p:sp>
      <p:sp>
        <p:nvSpPr>
          <p:cNvPr id="63" name="Google Shape;63;p110"/>
          <p:cNvSpPr txBox="1"/>
          <p:nvPr/>
        </p:nvSpPr>
        <p:spPr>
          <a:xfrm>
            <a:off x="14627225" y="106695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64" name="Google Shape;64;p110"/>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65" name="Google Shape;65;p110"/>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66" name="Google Shape;66;p110"/>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10"/>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10"/>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12"/>
          <p:cNvSpPr/>
          <p:nvPr/>
        </p:nvSpPr>
        <p:spPr>
          <a:xfrm>
            <a:off x="0" y="11296650"/>
            <a:ext cx="20104100" cy="0"/>
          </a:xfrm>
          <a:custGeom>
            <a:rect b="b" l="l" r="r" t="t"/>
            <a:pathLst>
              <a:path extrusionOk="0" h="120000" w="20104100">
                <a:moveTo>
                  <a:pt x="0" y="0"/>
                </a:moveTo>
                <a:lnTo>
                  <a:pt x="20104099"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 name="Google Shape;77;p112"/>
          <p:cNvSpPr/>
          <p:nvPr/>
        </p:nvSpPr>
        <p:spPr>
          <a:xfrm>
            <a:off x="0" y="11274425"/>
            <a:ext cx="20075525" cy="0"/>
          </a:xfrm>
          <a:custGeom>
            <a:rect b="b" l="l" r="r" t="t"/>
            <a:pathLst>
              <a:path extrusionOk="0" h="120000" w="20076160">
                <a:moveTo>
                  <a:pt x="0" y="0"/>
                </a:moveTo>
                <a:lnTo>
                  <a:pt x="20076037"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8" name="Google Shape;78;p112"/>
          <p:cNvSpPr/>
          <p:nvPr/>
        </p:nvSpPr>
        <p:spPr>
          <a:xfrm>
            <a:off x="28575" y="47625"/>
            <a:ext cx="0" cy="11214100"/>
          </a:xfrm>
          <a:custGeom>
            <a:rect b="b" l="l" r="r" t="t"/>
            <a:pathLst>
              <a:path extrusionOk="0" h="11215370" w="120000">
                <a:moveTo>
                  <a:pt x="0" y="0"/>
                </a:moveTo>
                <a:lnTo>
                  <a:pt x="0" y="11215370"/>
                </a:lnTo>
              </a:path>
            </a:pathLst>
          </a:custGeom>
          <a:noFill/>
          <a:ln cap="flat" cmpd="sng" w="5620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 name="Google Shape;79;p112"/>
          <p:cNvSpPr/>
          <p:nvPr/>
        </p:nvSpPr>
        <p:spPr>
          <a:xfrm>
            <a:off x="0" y="23812"/>
            <a:ext cx="20104100" cy="0"/>
          </a:xfrm>
          <a:custGeom>
            <a:rect b="b" l="l" r="r" t="t"/>
            <a:pathLst>
              <a:path extrusionOk="0" h="120000" w="20104100">
                <a:moveTo>
                  <a:pt x="0" y="0"/>
                </a:moveTo>
                <a:lnTo>
                  <a:pt x="20104099" y="0"/>
                </a:lnTo>
              </a:path>
            </a:pathLst>
          </a:custGeom>
          <a:noFill/>
          <a:ln cap="flat" cmpd="sng" w="469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 name="Google Shape;80;p112"/>
          <p:cNvSpPr/>
          <p:nvPr/>
        </p:nvSpPr>
        <p:spPr>
          <a:xfrm>
            <a:off x="20075525" y="11261725"/>
            <a:ext cx="28575" cy="23812"/>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 name="Google Shape;81;p112"/>
          <p:cNvSpPr/>
          <p:nvPr/>
        </p:nvSpPr>
        <p:spPr>
          <a:xfrm>
            <a:off x="20075525" y="47625"/>
            <a:ext cx="0" cy="11214100"/>
          </a:xfrm>
          <a:custGeom>
            <a:rect b="b" l="l" r="r" t="t"/>
            <a:pathLst>
              <a:path extrusionOk="0" h="11215370" w="120000">
                <a:moveTo>
                  <a:pt x="0" y="0"/>
                </a:moveTo>
                <a:lnTo>
                  <a:pt x="0" y="11215370"/>
                </a:lnTo>
              </a:path>
            </a:pathLst>
          </a:custGeom>
          <a:noFill/>
          <a:ln cap="flat" cmpd="sng" w="561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descr="C:\Documents and Settings\admin\Desktop\RVCE.jpg" id="82" name="Google Shape;82;p112"/>
          <p:cNvPicPr preferRelativeResize="0"/>
          <p:nvPr/>
        </p:nvPicPr>
        <p:blipFill rotWithShape="1">
          <a:blip r:embed="rId1">
            <a:alphaModFix/>
          </a:blip>
          <a:srcRect b="0" l="0" r="0" t="0"/>
          <a:stretch/>
        </p:blipFill>
        <p:spPr>
          <a:xfrm>
            <a:off x="334962" y="250825"/>
            <a:ext cx="1266825" cy="927100"/>
          </a:xfrm>
          <a:prstGeom prst="rect">
            <a:avLst/>
          </a:prstGeom>
          <a:noFill/>
          <a:ln>
            <a:noFill/>
          </a:ln>
        </p:spPr>
      </p:pic>
      <p:sp>
        <p:nvSpPr>
          <p:cNvPr id="83" name="Google Shape;83;p112"/>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84" name="Google Shape;84;p112"/>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5" name="Google Shape;85;p112"/>
          <p:cNvSpPr txBox="1"/>
          <p:nvPr>
            <p:ph idx="11" type="ftr"/>
          </p:nvPr>
        </p:nvSpPr>
        <p:spPr>
          <a:xfrm>
            <a:off x="14408150" y="10833100"/>
            <a:ext cx="6365875" cy="27622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SzPts val="1400"/>
              <a:buNone/>
              <a:defRPr b="0" i="1"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14"/>
          <p:cNvSpPr/>
          <p:nvPr/>
        </p:nvSpPr>
        <p:spPr>
          <a:xfrm>
            <a:off x="0" y="11296650"/>
            <a:ext cx="20104100" cy="0"/>
          </a:xfrm>
          <a:custGeom>
            <a:rect b="b" l="l" r="r" t="t"/>
            <a:pathLst>
              <a:path extrusionOk="0" h="120000" w="20104100">
                <a:moveTo>
                  <a:pt x="0" y="0"/>
                </a:moveTo>
                <a:lnTo>
                  <a:pt x="20104099"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0" name="Google Shape;90;p114"/>
          <p:cNvSpPr/>
          <p:nvPr/>
        </p:nvSpPr>
        <p:spPr>
          <a:xfrm>
            <a:off x="0" y="11274425"/>
            <a:ext cx="20075525" cy="0"/>
          </a:xfrm>
          <a:custGeom>
            <a:rect b="b" l="l" r="r" t="t"/>
            <a:pathLst>
              <a:path extrusionOk="0" h="120000" w="20076160">
                <a:moveTo>
                  <a:pt x="0" y="0"/>
                </a:moveTo>
                <a:lnTo>
                  <a:pt x="20076037" y="0"/>
                </a:lnTo>
              </a:path>
            </a:pathLst>
          </a:custGeom>
          <a:noFill/>
          <a:ln cap="flat" cmpd="sng" w="2285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1" name="Google Shape;91;p114"/>
          <p:cNvSpPr/>
          <p:nvPr/>
        </p:nvSpPr>
        <p:spPr>
          <a:xfrm>
            <a:off x="28575" y="47625"/>
            <a:ext cx="0" cy="11214100"/>
          </a:xfrm>
          <a:custGeom>
            <a:rect b="b" l="l" r="r" t="t"/>
            <a:pathLst>
              <a:path extrusionOk="0" h="11215370" w="120000">
                <a:moveTo>
                  <a:pt x="0" y="0"/>
                </a:moveTo>
                <a:lnTo>
                  <a:pt x="0" y="11215370"/>
                </a:lnTo>
              </a:path>
            </a:pathLst>
          </a:custGeom>
          <a:noFill/>
          <a:ln cap="flat" cmpd="sng" w="56200">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 name="Google Shape;92;p114"/>
          <p:cNvSpPr/>
          <p:nvPr/>
        </p:nvSpPr>
        <p:spPr>
          <a:xfrm>
            <a:off x="0" y="23812"/>
            <a:ext cx="20104100" cy="0"/>
          </a:xfrm>
          <a:custGeom>
            <a:rect b="b" l="l" r="r" t="t"/>
            <a:pathLst>
              <a:path extrusionOk="0" h="120000" w="20104100">
                <a:moveTo>
                  <a:pt x="0" y="0"/>
                </a:moveTo>
                <a:lnTo>
                  <a:pt x="20104099" y="0"/>
                </a:lnTo>
              </a:path>
            </a:pathLst>
          </a:custGeom>
          <a:noFill/>
          <a:ln cap="flat" cmpd="sng" w="469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 name="Google Shape;93;p114"/>
          <p:cNvSpPr/>
          <p:nvPr/>
        </p:nvSpPr>
        <p:spPr>
          <a:xfrm>
            <a:off x="20075525" y="11261725"/>
            <a:ext cx="28575" cy="23812"/>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 name="Google Shape;94;p114"/>
          <p:cNvSpPr/>
          <p:nvPr/>
        </p:nvSpPr>
        <p:spPr>
          <a:xfrm>
            <a:off x="20075525" y="47625"/>
            <a:ext cx="0" cy="11214100"/>
          </a:xfrm>
          <a:custGeom>
            <a:rect b="b" l="l" r="r" t="t"/>
            <a:pathLst>
              <a:path extrusionOk="0" h="11215370" w="120000">
                <a:moveTo>
                  <a:pt x="0" y="0"/>
                </a:moveTo>
                <a:lnTo>
                  <a:pt x="0" y="11215370"/>
                </a:lnTo>
              </a:path>
            </a:pathLst>
          </a:custGeom>
          <a:noFill/>
          <a:ln cap="flat" cmpd="sng" w="56175">
            <a:solidFill>
              <a:srgbClr val="E76A81"/>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 name="Google Shape;95;p114"/>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96" name="Google Shape;96;p114"/>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7" name="Google Shape;97;p114"/>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4"/>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4"/>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15"/>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02" name="Google Shape;102;p115"/>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3" name="Google Shape;103;p115"/>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115"/>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15"/>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17"/>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14" name="Google Shape;114;p117"/>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5" name="Google Shape;115;p117"/>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117"/>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8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17"/>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16.png"/><Relationship Id="rId5" Type="http://schemas.openxmlformats.org/officeDocument/2006/relationships/image" Target="../media/image43.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91.png"/><Relationship Id="rId5"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1.jpg"/><Relationship Id="rId11" Type="http://schemas.openxmlformats.org/officeDocument/2006/relationships/image" Target="../media/image27.png"/><Relationship Id="rId10" Type="http://schemas.openxmlformats.org/officeDocument/2006/relationships/image" Target="../media/image28.png"/><Relationship Id="rId12"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9.jpg"/><Relationship Id="rId7" Type="http://schemas.openxmlformats.org/officeDocument/2006/relationships/image" Target="../media/image18.png"/><Relationship Id="rId8"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oleObject" Target="../embeddings/oleObject3.bin"/><Relationship Id="rId13" Type="http://schemas.openxmlformats.org/officeDocument/2006/relationships/image" Target="../media/image33.png"/><Relationship Id="rId12"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30.png"/><Relationship Id="rId5" Type="http://schemas.openxmlformats.org/officeDocument/2006/relationships/oleObject" Target="../embeddings/oleObject1.bin"/><Relationship Id="rId6" Type="http://schemas.openxmlformats.org/officeDocument/2006/relationships/image" Target="../media/image57.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vmlDrawing" Target="../drawings/vmlDrawing2.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5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2.jp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10.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1.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4.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2.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2.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8.jpg"/><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vmlDrawing" Target="../drawings/vmlDrawing3.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9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5.jpg"/><Relationship Id="rId4" Type="http://schemas.openxmlformats.org/officeDocument/2006/relationships/image" Target="../media/image10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9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0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vmlDrawing" Target="../drawings/vmlDrawing4.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9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12.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txBox="1"/>
          <p:nvPr>
            <p:ph idx="1" type="body"/>
          </p:nvPr>
        </p:nvSpPr>
        <p:spPr>
          <a:xfrm>
            <a:off x="2746375" y="3673475"/>
            <a:ext cx="14611350" cy="3452812"/>
          </a:xfrm>
          <a:prstGeom prst="rect">
            <a:avLst/>
          </a:prstGeom>
          <a:noFill/>
          <a:ln>
            <a:noFill/>
          </a:ln>
        </p:spPr>
        <p:txBody>
          <a:bodyPr anchorCtr="0" anchor="t" bIns="0" lIns="0" spcFirstLastPara="1" rIns="0" wrap="square" tIns="0">
            <a:spAutoFit/>
          </a:bodyPr>
          <a:lstStyle/>
          <a:p>
            <a:pPr indent="-342900" lvl="0" marL="342900" rtl="0" algn="ctr">
              <a:lnSpc>
                <a:spcPct val="100000"/>
              </a:lnSpc>
              <a:spcBef>
                <a:spcPts val="0"/>
              </a:spcBef>
              <a:spcAft>
                <a:spcPts val="0"/>
              </a:spcAft>
              <a:buClr>
                <a:schemeClr val="dk1"/>
              </a:buClr>
              <a:buSzPts val="6600"/>
              <a:buFont typeface="Calibri"/>
              <a:buNone/>
            </a:pPr>
            <a:r>
              <a:rPr b="0" i="0" lang="en-US" sz="6600" u="none">
                <a:solidFill>
                  <a:schemeClr val="dk1"/>
                </a:solidFill>
                <a:latin typeface="Calibri"/>
                <a:ea typeface="Calibri"/>
                <a:cs typeface="Calibri"/>
                <a:sym typeface="Calibri"/>
              </a:rPr>
              <a:t>Unit -5</a:t>
            </a:r>
            <a:endParaRPr/>
          </a:p>
          <a:p>
            <a:pPr indent="-342900" lvl="0" marL="342900" rtl="0" algn="ctr">
              <a:lnSpc>
                <a:spcPct val="100000"/>
              </a:lnSpc>
              <a:spcBef>
                <a:spcPts val="1320"/>
              </a:spcBef>
              <a:spcAft>
                <a:spcPts val="0"/>
              </a:spcAft>
              <a:buClr>
                <a:schemeClr val="dk1"/>
              </a:buClr>
              <a:buSzPts val="6600"/>
              <a:buFont typeface="Calibri"/>
              <a:buNone/>
            </a:pPr>
            <a:r>
              <a:rPr b="0" i="0" lang="en-US" sz="6600" u="none">
                <a:solidFill>
                  <a:schemeClr val="dk1"/>
                </a:solidFill>
                <a:latin typeface="Calibri"/>
                <a:ea typeface="Calibri"/>
                <a:cs typeface="Calibri"/>
                <a:sym typeface="Calibri"/>
              </a:rPr>
              <a:t>Advanced energy systems</a:t>
            </a:r>
            <a:endParaRPr/>
          </a:p>
          <a:p>
            <a:pPr indent="-342900" lvl="0" marL="342900" rtl="0" algn="ctr">
              <a:lnSpc>
                <a:spcPct val="100000"/>
              </a:lnSpc>
              <a:spcBef>
                <a:spcPts val="1320"/>
              </a:spcBef>
              <a:spcAft>
                <a:spcPts val="0"/>
              </a:spcAft>
              <a:buClr>
                <a:schemeClr val="dk1"/>
              </a:buClr>
              <a:buSzPts val="6600"/>
              <a:buFont typeface="Calibri"/>
              <a:buNone/>
            </a:pPr>
            <a:r>
              <a:rPr b="0" i="0" lang="en-US" sz="6600" u="none">
                <a:solidFill>
                  <a:schemeClr val="dk1"/>
                </a:solidFill>
                <a:latin typeface="Calibri"/>
                <a:ea typeface="Calibri"/>
                <a:cs typeface="Calibri"/>
                <a:sym typeface="Calibri"/>
              </a:rPr>
              <a:t> </a:t>
            </a:r>
            <a:endParaRPr/>
          </a:p>
        </p:txBody>
      </p:sp>
      <p:sp>
        <p:nvSpPr>
          <p:cNvPr id="130" name="Google Shape;130;p1"/>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31" name="Google Shape;131;p1"/>
          <p:cNvSpPr txBox="1"/>
          <p:nvPr/>
        </p:nvSpPr>
        <p:spPr>
          <a:xfrm>
            <a:off x="908050" y="6388100"/>
            <a:ext cx="18973800" cy="2554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Syllabus </a:t>
            </a:r>
            <a:endParaRPr/>
          </a:p>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Battery technology: Introduction to Electrochemistry, characteristics of battery, Lithium-Ion battery, metal air battery. Battery technology for e-mobility: Super capacitors: Storage principle, types (EDLC, pseudo and hybrid) with examples and applications. Photovoltaics: organic/inorganic solar cells, quantum dot sensitized (QDSSC’s). Photo catalytic water splitting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0"/>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24" name="Google Shape;224;p10"/>
          <p:cNvSpPr txBox="1"/>
          <p:nvPr/>
        </p:nvSpPr>
        <p:spPr>
          <a:xfrm>
            <a:off x="195262" y="1346200"/>
            <a:ext cx="19305587" cy="19399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7030A1"/>
              </a:buClr>
              <a:buSzPts val="4000"/>
              <a:buFont typeface="Times New Roman"/>
              <a:buNone/>
            </a:pPr>
            <a:r>
              <a:rPr b="1" i="0" lang="en-US" sz="4000" u="none">
                <a:solidFill>
                  <a:srgbClr val="7030A1"/>
                </a:solidFill>
                <a:latin typeface="Times New Roman"/>
                <a:ea typeface="Times New Roman"/>
                <a:cs typeface="Times New Roman"/>
                <a:sym typeface="Times New Roman"/>
              </a:rPr>
              <a:t>Current: </a:t>
            </a:r>
            <a:r>
              <a:rPr b="0" i="0" lang="en-US" sz="4000" u="none">
                <a:solidFill>
                  <a:srgbClr val="000000"/>
                </a:solidFill>
                <a:latin typeface="Times New Roman"/>
                <a:ea typeface="Times New Roman"/>
                <a:cs typeface="Times New Roman"/>
                <a:sym typeface="Times New Roman"/>
              </a:rPr>
              <a:t>Current is a measure of the rate at which the battery is discharging.  • Higher the rate of spontaneous reaction, higher is the current.          •Higher the surface area of the electrodes, higher is the rate of reaction.     •Current is measured in A.</a:t>
            </a:r>
            <a:endParaRPr/>
          </a:p>
        </p:txBody>
      </p:sp>
      <p:sp>
        <p:nvSpPr>
          <p:cNvPr id="225" name="Google Shape;225;p10"/>
          <p:cNvSpPr txBox="1"/>
          <p:nvPr/>
        </p:nvSpPr>
        <p:spPr>
          <a:xfrm>
            <a:off x="192087" y="4406900"/>
            <a:ext cx="18167350" cy="5878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1"/>
              </a:buClr>
              <a:buSzPts val="4000"/>
              <a:buFont typeface="Times New Roman"/>
              <a:buNone/>
            </a:pPr>
            <a:r>
              <a:rPr b="1" i="0" lang="en-US" sz="4000" u="none">
                <a:solidFill>
                  <a:srgbClr val="7030A1"/>
                </a:solidFill>
                <a:latin typeface="Times New Roman"/>
                <a:ea typeface="Times New Roman"/>
                <a:cs typeface="Times New Roman"/>
                <a:sym typeface="Times New Roman"/>
              </a:rPr>
              <a:t>Capacity: </a:t>
            </a:r>
            <a:r>
              <a:rPr b="0" i="0" lang="en-US" sz="4000" u="none">
                <a:solidFill>
                  <a:srgbClr val="000000"/>
                </a:solidFill>
                <a:latin typeface="Times New Roman"/>
                <a:ea typeface="Times New Roman"/>
                <a:cs typeface="Times New Roman"/>
                <a:sym typeface="Times New Roman"/>
              </a:rPr>
              <a:t>Capacity is a measure of the amount of electricity that may be obtained from the battery. It is expressed in Ah (ampere hours). It is proportional to the amount of charge in Coulombs that may be transported from anode to cathode through the external circuit. The charge (C) in Coulombs is given by the Faraday</a:t>
            </a:r>
            <a:r>
              <a:rPr b="0" i="0" lang="en-US" sz="4000" u="none">
                <a:solidFill>
                  <a:srgbClr val="000000"/>
                </a:solidFill>
                <a:latin typeface="Calibri"/>
                <a:ea typeface="Calibri"/>
                <a:cs typeface="Calibri"/>
                <a:sym typeface="Calibri"/>
              </a:rPr>
              <a:t>’</a:t>
            </a:r>
            <a:r>
              <a:rPr b="0" i="0" lang="en-US" sz="4000" u="none">
                <a:solidFill>
                  <a:srgbClr val="000000"/>
                </a:solidFill>
                <a:latin typeface="Times New Roman"/>
                <a:ea typeface="Times New Roman"/>
                <a:cs typeface="Times New Roman"/>
                <a:sym typeface="Times New Roman"/>
              </a:rPr>
              <a:t>s relation:</a:t>
            </a:r>
            <a:endParaRPr/>
          </a:p>
          <a:p>
            <a:pPr indent="0" lvl="0" marL="0" marR="0" rtl="0" algn="l">
              <a:lnSpc>
                <a:spcPct val="100000"/>
              </a:lnSpc>
              <a:spcBef>
                <a:spcPts val="0"/>
              </a:spcBef>
              <a:spcAft>
                <a:spcPts val="0"/>
              </a:spcAft>
              <a:buClr>
                <a:schemeClr val="dk1"/>
              </a:buClr>
              <a:buSzPts val="3600"/>
              <a:buFont typeface="Calibri"/>
              <a:buNone/>
            </a:pPr>
            <a:r>
              <a:t/>
            </a:r>
            <a:endParaRPr b="0" i="1" sz="36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Where, C is Capacity of battery (in Ah)</a:t>
            </a:r>
            <a:endParaRPr/>
          </a:p>
          <a:p>
            <a:pPr indent="0" lvl="0" marL="0" marR="0" rtl="0" algn="l">
              <a:lnSpc>
                <a:spcPct val="10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W is Weight of the active material</a:t>
            </a:r>
            <a:endParaRPr/>
          </a:p>
          <a:p>
            <a:pPr indent="0" lvl="0" marL="0" marR="0" rtl="0" algn="l">
              <a:lnSpc>
                <a:spcPct val="10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n is number of electrons involved in discharge reaction</a:t>
            </a:r>
            <a:endParaRPr/>
          </a:p>
          <a:p>
            <a:pPr indent="0" lvl="0" marL="0" marR="0" rtl="0" algn="l">
              <a:lnSpc>
                <a:spcPct val="10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F is Faradays constant, 96500 C/mol</a:t>
            </a:r>
            <a:endParaRPr/>
          </a:p>
          <a:p>
            <a:pPr indent="0" lvl="0" marL="0" marR="0" rtl="0" algn="l">
              <a:lnSpc>
                <a:spcPct val="10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M is Molar mass.</a:t>
            </a:r>
            <a:endParaRPr/>
          </a:p>
        </p:txBody>
      </p:sp>
      <p:sp>
        <p:nvSpPr>
          <p:cNvPr id="226" name="Google Shape;226;p10"/>
          <p:cNvSpPr txBox="1"/>
          <p:nvPr/>
        </p:nvSpPr>
        <p:spPr>
          <a:xfrm>
            <a:off x="3505200" y="152400"/>
            <a:ext cx="12414250" cy="75723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Battery Characteristics Contd..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100"/>
          <p:cNvPicPr preferRelativeResize="0"/>
          <p:nvPr/>
        </p:nvPicPr>
        <p:blipFill rotWithShape="1">
          <a:blip r:embed="rId3">
            <a:alphaModFix/>
          </a:blip>
          <a:srcRect b="0" l="0" r="0" t="0"/>
          <a:stretch/>
        </p:blipFill>
        <p:spPr>
          <a:xfrm>
            <a:off x="2820987" y="2020887"/>
            <a:ext cx="14462125" cy="8156575"/>
          </a:xfrm>
          <a:prstGeom prst="rect">
            <a:avLst/>
          </a:prstGeom>
          <a:noFill/>
          <a:ln>
            <a:noFill/>
          </a:ln>
        </p:spPr>
      </p:pic>
      <p:sp>
        <p:nvSpPr>
          <p:cNvPr id="1303" name="Google Shape;1303;p100"/>
          <p:cNvSpPr txBox="1"/>
          <p:nvPr/>
        </p:nvSpPr>
        <p:spPr>
          <a:xfrm>
            <a:off x="3876675" y="125412"/>
            <a:ext cx="12774612"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Application of hydrogen in fuel cell vehicles </a:t>
            </a:r>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pic>
        <p:nvPicPr>
          <p:cNvPr id="1308" name="Google Shape;1308;p101"/>
          <p:cNvPicPr preferRelativeResize="0"/>
          <p:nvPr/>
        </p:nvPicPr>
        <p:blipFill rotWithShape="1">
          <a:blip r:embed="rId3">
            <a:alphaModFix/>
          </a:blip>
          <a:srcRect b="0" l="0" r="0" t="7284"/>
          <a:stretch/>
        </p:blipFill>
        <p:spPr>
          <a:xfrm>
            <a:off x="2652712" y="1657350"/>
            <a:ext cx="14938375" cy="9274175"/>
          </a:xfrm>
          <a:prstGeom prst="rect">
            <a:avLst/>
          </a:prstGeom>
          <a:noFill/>
          <a:ln>
            <a:noFill/>
          </a:ln>
        </p:spPr>
      </p:pic>
      <p:sp>
        <p:nvSpPr>
          <p:cNvPr id="1309" name="Google Shape;1309;p101"/>
          <p:cNvSpPr txBox="1"/>
          <p:nvPr/>
        </p:nvSpPr>
        <p:spPr>
          <a:xfrm>
            <a:off x="4849812" y="125412"/>
            <a:ext cx="10828337"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Role of hydrogen in fuel cell vehicles </a:t>
            </a:r>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id="1314" name="Google Shape;1314;p102"/>
          <p:cNvPicPr preferRelativeResize="0"/>
          <p:nvPr/>
        </p:nvPicPr>
        <p:blipFill rotWithShape="1">
          <a:blip r:embed="rId3">
            <a:alphaModFix/>
          </a:blip>
          <a:srcRect b="0" l="0" r="0" t="7778"/>
          <a:stretch/>
        </p:blipFill>
        <p:spPr>
          <a:xfrm>
            <a:off x="3046412" y="2136775"/>
            <a:ext cx="14011275" cy="7448550"/>
          </a:xfrm>
          <a:prstGeom prst="rect">
            <a:avLst/>
          </a:prstGeom>
          <a:noFill/>
          <a:ln>
            <a:noFill/>
          </a:ln>
        </p:spPr>
      </p:pic>
      <p:sp>
        <p:nvSpPr>
          <p:cNvPr id="1315" name="Google Shape;1315;p102"/>
          <p:cNvSpPr txBox="1"/>
          <p:nvPr/>
        </p:nvSpPr>
        <p:spPr>
          <a:xfrm>
            <a:off x="3244850" y="125412"/>
            <a:ext cx="14036675" cy="1311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Advantages</a:t>
            </a:r>
            <a:endParaRPr/>
          </a:p>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 (air quality, energy savings and health benefit) </a:t>
            </a:r>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03"/>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321" name="Google Shape;1321;p103"/>
          <p:cNvSpPr txBox="1"/>
          <p:nvPr/>
        </p:nvSpPr>
        <p:spPr>
          <a:xfrm>
            <a:off x="6049962" y="3978275"/>
            <a:ext cx="8004175" cy="2216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800"/>
              <a:buFont typeface="Calibri"/>
              <a:buNone/>
            </a:pPr>
            <a:r>
              <a:rPr b="0" i="0" lang="en-US" sz="13800" u="none">
                <a:solidFill>
                  <a:schemeClr val="dk1"/>
                </a:solidFill>
                <a:latin typeface="Calibri"/>
                <a:ea typeface="Calibri"/>
                <a:cs typeface="Calibri"/>
                <a:sym typeface="Calibri"/>
              </a:rPr>
              <a:t>Thank you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1"/>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32" name="Google Shape;232;p11"/>
          <p:cNvSpPr txBox="1"/>
          <p:nvPr/>
        </p:nvSpPr>
        <p:spPr>
          <a:xfrm>
            <a:off x="146050" y="1171575"/>
            <a:ext cx="19812000" cy="66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1"/>
              </a:buClr>
              <a:buSzPts val="4800"/>
              <a:buFont typeface="Times New Roman"/>
              <a:buNone/>
            </a:pPr>
            <a:r>
              <a:rPr b="1" i="0" lang="en-US" sz="4800" u="none">
                <a:solidFill>
                  <a:srgbClr val="7030A1"/>
                </a:solidFill>
                <a:latin typeface="Times New Roman"/>
                <a:ea typeface="Times New Roman"/>
                <a:cs typeface="Times New Roman"/>
                <a:sym typeface="Times New Roman"/>
              </a:rPr>
              <a:t>Electricity storage density: </a:t>
            </a:r>
            <a:r>
              <a:rPr b="0" i="0" lang="en-US" sz="4800" u="none">
                <a:solidFill>
                  <a:srgbClr val="000000"/>
                </a:solidFill>
                <a:latin typeface="Times New Roman"/>
                <a:ea typeface="Times New Roman"/>
                <a:cs typeface="Times New Roman"/>
                <a:sym typeface="Times New Roman"/>
              </a:rPr>
              <a:t>It is the amount of electricity stored in the battery per unit weight of the battery. • i.e. it is the capacity per unit weight.</a:t>
            </a:r>
            <a:endParaRPr/>
          </a:p>
          <a:p>
            <a:pPr indent="0" lvl="0" marL="0" marR="0" rtl="0" algn="l">
              <a:lnSpc>
                <a:spcPct val="100000"/>
              </a:lnSpc>
              <a:spcBef>
                <a:spcPts val="0"/>
              </a:spcBef>
              <a:spcAft>
                <a:spcPts val="0"/>
              </a:spcAft>
              <a:buClr>
                <a:srgbClr val="000000"/>
              </a:buClr>
              <a:buSzPts val="4800"/>
              <a:buFont typeface="Times New Roman"/>
              <a:buNone/>
            </a:pPr>
            <a:r>
              <a:rPr b="0" i="0" lang="en-US" sz="4800" u="none">
                <a:solidFill>
                  <a:srgbClr val="000000"/>
                </a:solidFill>
                <a:latin typeface="Times New Roman"/>
                <a:ea typeface="Times New Roman"/>
                <a:cs typeface="Times New Roman"/>
                <a:sym typeface="Times New Roman"/>
              </a:rPr>
              <a:t>•It can be expressed in Coulombs/kg or in Ah/kg. The weight includes</a:t>
            </a:r>
            <a:endParaRPr/>
          </a:p>
          <a:p>
            <a:pPr indent="0" lvl="0" marL="0" marR="0" rtl="0" algn="l">
              <a:lnSpc>
                <a:spcPct val="100000"/>
              </a:lnSpc>
              <a:spcBef>
                <a:spcPts val="0"/>
              </a:spcBef>
              <a:spcAft>
                <a:spcPts val="0"/>
              </a:spcAft>
              <a:buClr>
                <a:srgbClr val="000000"/>
              </a:buClr>
              <a:buSzPts val="4800"/>
              <a:buFont typeface="Times New Roman"/>
              <a:buNone/>
            </a:pPr>
            <a:r>
              <a:rPr b="0" i="0" lang="en-US" sz="4800" u="none">
                <a:solidFill>
                  <a:srgbClr val="000000"/>
                </a:solidFill>
                <a:latin typeface="Times New Roman"/>
                <a:ea typeface="Times New Roman"/>
                <a:cs typeface="Times New Roman"/>
                <a:sym typeface="Times New Roman"/>
              </a:rPr>
              <a:t>the weight of all components of the battery (i.e. total weight of active</a:t>
            </a:r>
            <a:endParaRPr/>
          </a:p>
          <a:p>
            <a:pPr indent="0" lvl="0" marL="0" marR="0" rtl="0" algn="l">
              <a:lnSpc>
                <a:spcPct val="100000"/>
              </a:lnSpc>
              <a:spcBef>
                <a:spcPts val="0"/>
              </a:spcBef>
              <a:spcAft>
                <a:spcPts val="0"/>
              </a:spcAft>
              <a:buClr>
                <a:srgbClr val="000000"/>
              </a:buClr>
              <a:buSzPts val="4800"/>
              <a:buFont typeface="Times New Roman"/>
              <a:buNone/>
            </a:pPr>
            <a:r>
              <a:rPr b="0" i="0" lang="en-US" sz="4800" u="none">
                <a:solidFill>
                  <a:srgbClr val="000000"/>
                </a:solidFill>
                <a:latin typeface="Times New Roman"/>
                <a:ea typeface="Times New Roman"/>
                <a:cs typeface="Times New Roman"/>
                <a:sym typeface="Times New Roman"/>
              </a:rPr>
              <a:t>material, electrolyte, terminals etc.)</a:t>
            </a:r>
            <a:endParaRPr/>
          </a:p>
          <a:p>
            <a:pPr indent="0" lvl="0" marL="0" marR="0" rtl="0" algn="l">
              <a:lnSpc>
                <a:spcPct val="100000"/>
              </a:lnSpc>
              <a:spcBef>
                <a:spcPts val="0"/>
              </a:spcBef>
              <a:spcAft>
                <a:spcPts val="0"/>
              </a:spcAft>
              <a:buClr>
                <a:schemeClr val="dk1"/>
              </a:buClr>
              <a:buSzPts val="4400"/>
              <a:buFont typeface="Calibri"/>
              <a:buNone/>
            </a:pPr>
            <a:r>
              <a:t/>
            </a:r>
            <a:endParaRPr b="0" i="0" sz="4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4400"/>
              <a:buFont typeface="Calibri"/>
              <a:buNone/>
            </a:pPr>
            <a:r>
              <a:t/>
            </a:r>
            <a:endParaRPr b="0" i="0" sz="4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7030A1"/>
              </a:buClr>
              <a:buSzPts val="4800"/>
              <a:buFont typeface="Times New Roman"/>
              <a:buNone/>
            </a:pPr>
            <a:r>
              <a:rPr b="1" i="0" lang="en-US" sz="4800" u="none">
                <a:solidFill>
                  <a:srgbClr val="7030A1"/>
                </a:solidFill>
                <a:latin typeface="Times New Roman"/>
                <a:ea typeface="Times New Roman"/>
                <a:cs typeface="Times New Roman"/>
                <a:sym typeface="Times New Roman"/>
              </a:rPr>
              <a:t>Energy efficiency: </a:t>
            </a:r>
            <a:r>
              <a:rPr b="0" i="0" lang="en-US" sz="4800" u="none">
                <a:solidFill>
                  <a:srgbClr val="000000"/>
                </a:solidFill>
                <a:latin typeface="Times New Roman"/>
                <a:ea typeface="Times New Roman"/>
                <a:cs typeface="Times New Roman"/>
                <a:sym typeface="Times New Roman"/>
              </a:rPr>
              <a:t>The energy efficiency of a rechargeable battery</a:t>
            </a:r>
            <a:endParaRPr/>
          </a:p>
          <a:p>
            <a:pPr indent="0" lvl="0" marL="0" marR="0" rtl="0" algn="l">
              <a:lnSpc>
                <a:spcPct val="100000"/>
              </a:lnSpc>
              <a:spcBef>
                <a:spcPts val="0"/>
              </a:spcBef>
              <a:spcAft>
                <a:spcPts val="0"/>
              </a:spcAft>
              <a:buClr>
                <a:srgbClr val="000000"/>
              </a:buClr>
              <a:buSzPts val="4800"/>
              <a:buFont typeface="Times New Roman"/>
              <a:buNone/>
            </a:pPr>
            <a:r>
              <a:rPr b="0" i="0" lang="en-US" sz="4800" u="none">
                <a:solidFill>
                  <a:srgbClr val="000000"/>
                </a:solidFill>
                <a:latin typeface="Times New Roman"/>
                <a:ea typeface="Times New Roman"/>
                <a:cs typeface="Times New Roman"/>
                <a:sym typeface="Times New Roman"/>
              </a:rPr>
              <a:t>is given by</a:t>
            </a:r>
            <a:endParaRPr/>
          </a:p>
        </p:txBody>
      </p:sp>
      <p:pic>
        <p:nvPicPr>
          <p:cNvPr id="233" name="Google Shape;233;p11"/>
          <p:cNvPicPr preferRelativeResize="0"/>
          <p:nvPr/>
        </p:nvPicPr>
        <p:blipFill rotWithShape="1">
          <a:blip r:embed="rId3">
            <a:alphaModFix/>
          </a:blip>
          <a:srcRect b="0" l="0" r="0" t="0"/>
          <a:stretch/>
        </p:blipFill>
        <p:spPr>
          <a:xfrm>
            <a:off x="1441450" y="8093075"/>
            <a:ext cx="15711487" cy="1498600"/>
          </a:xfrm>
          <a:prstGeom prst="rect">
            <a:avLst/>
          </a:prstGeom>
          <a:noFill/>
          <a:ln>
            <a:noFill/>
          </a:ln>
        </p:spPr>
      </p:pic>
      <p:sp>
        <p:nvSpPr>
          <p:cNvPr id="234" name="Google Shape;234;p11"/>
          <p:cNvSpPr txBox="1"/>
          <p:nvPr/>
        </p:nvSpPr>
        <p:spPr>
          <a:xfrm>
            <a:off x="4786312" y="152400"/>
            <a:ext cx="6477000"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Battery Characteristics Contd..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40" name="Google Shape;240;p12"/>
          <p:cNvSpPr txBox="1"/>
          <p:nvPr/>
        </p:nvSpPr>
        <p:spPr>
          <a:xfrm>
            <a:off x="908050" y="1844675"/>
            <a:ext cx="17870487" cy="68627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1"/>
              </a:buClr>
              <a:buSzPts val="4400"/>
              <a:buFont typeface="Times New Roman"/>
              <a:buNone/>
            </a:pPr>
            <a:r>
              <a:rPr b="0" i="0" lang="en-US" sz="4400" u="none">
                <a:solidFill>
                  <a:srgbClr val="7030A1"/>
                </a:solidFill>
                <a:latin typeface="Times New Roman"/>
                <a:ea typeface="Times New Roman"/>
                <a:cs typeface="Times New Roman"/>
                <a:sym typeface="Times New Roman"/>
              </a:rPr>
              <a:t>•</a:t>
            </a:r>
            <a:r>
              <a:rPr b="1" i="0" lang="en-US" sz="4400" u="none">
                <a:solidFill>
                  <a:srgbClr val="7030A1"/>
                </a:solidFill>
                <a:latin typeface="Times New Roman"/>
                <a:ea typeface="Times New Roman"/>
                <a:cs typeface="Times New Roman"/>
                <a:sym typeface="Times New Roman"/>
              </a:rPr>
              <a:t>Cycle Life</a:t>
            </a:r>
            <a:r>
              <a:rPr b="0" i="0" lang="en-US" sz="4400" u="none">
                <a:solidFill>
                  <a:srgbClr val="7030A1"/>
                </a:solidFill>
                <a:latin typeface="Times New Roman"/>
                <a:ea typeface="Times New Roman"/>
                <a:cs typeface="Times New Roman"/>
                <a:sym typeface="Times New Roman"/>
              </a:rPr>
              <a:t>: </a:t>
            </a:r>
            <a:r>
              <a:rPr b="0" i="0" lang="en-US" sz="4400" u="none">
                <a:solidFill>
                  <a:srgbClr val="000000"/>
                </a:solidFill>
                <a:latin typeface="Times New Roman"/>
                <a:ea typeface="Times New Roman"/>
                <a:cs typeface="Times New Roman"/>
                <a:sym typeface="Times New Roman"/>
              </a:rPr>
              <a:t>Primary batteries are designed for single</a:t>
            </a:r>
            <a:endParaRPr/>
          </a:p>
          <a:p>
            <a:pPr indent="0" lvl="0" marL="0" marR="0" rtl="0" algn="l">
              <a:lnSpc>
                <a:spcPct val="100000"/>
              </a:lnSpc>
              <a:spcBef>
                <a:spcPts val="0"/>
              </a:spcBef>
              <a:spcAft>
                <a:spcPts val="0"/>
              </a:spcAft>
              <a:buClr>
                <a:srgbClr val="000000"/>
              </a:buClr>
              <a:buSzPts val="4400"/>
              <a:buFont typeface="Times New Roman"/>
              <a:buNone/>
            </a:pPr>
            <a:r>
              <a:rPr b="0" i="0" lang="en-US" sz="4400" u="none">
                <a:solidFill>
                  <a:srgbClr val="000000"/>
                </a:solidFill>
                <a:latin typeface="Times New Roman"/>
                <a:ea typeface="Times New Roman"/>
                <a:cs typeface="Times New Roman"/>
                <a:sym typeface="Times New Roman"/>
              </a:rPr>
              <a:t>discharge and secondary batteries can be chargeable again</a:t>
            </a:r>
            <a:endParaRPr/>
          </a:p>
          <a:p>
            <a:pPr indent="0" lvl="0" marL="0" marR="0" rtl="0" algn="l">
              <a:lnSpc>
                <a:spcPct val="100000"/>
              </a:lnSpc>
              <a:spcBef>
                <a:spcPts val="0"/>
              </a:spcBef>
              <a:spcAft>
                <a:spcPts val="0"/>
              </a:spcAft>
              <a:buClr>
                <a:srgbClr val="000000"/>
              </a:buClr>
              <a:buSzPts val="4400"/>
              <a:buFont typeface="Times New Roman"/>
              <a:buNone/>
            </a:pPr>
            <a:r>
              <a:rPr b="0" i="0" lang="en-US" sz="4400" u="none">
                <a:solidFill>
                  <a:srgbClr val="000000"/>
                </a:solidFill>
                <a:latin typeface="Times New Roman"/>
                <a:ea typeface="Times New Roman"/>
                <a:cs typeface="Times New Roman"/>
                <a:sym typeface="Times New Roman"/>
              </a:rPr>
              <a:t>and again. </a:t>
            </a:r>
            <a:r>
              <a:rPr b="1" i="0" lang="en-US" sz="4400" u="none">
                <a:solidFill>
                  <a:srgbClr val="000000"/>
                </a:solidFill>
                <a:latin typeface="Times New Roman"/>
                <a:ea typeface="Times New Roman"/>
                <a:cs typeface="Times New Roman"/>
                <a:sym typeface="Times New Roman"/>
              </a:rPr>
              <a:t>The number of charge and discharge cycles that are possible in secondary batteries, before failure occurs is called cycle life</a:t>
            </a:r>
            <a:r>
              <a:rPr b="0" i="0" lang="en-US" sz="4400" u="none">
                <a:solidFill>
                  <a:srgbClr val="000000"/>
                </a:solidFill>
                <a:latin typeface="Times New Roman"/>
                <a:ea typeface="Times New Roman"/>
                <a:cs typeface="Times New Roman"/>
                <a:sym typeface="Times New Roman"/>
              </a:rPr>
              <a:t>. The cycle life of batteries must be high for secondary batteries.</a:t>
            </a:r>
            <a:endParaRPr/>
          </a:p>
          <a:p>
            <a:pPr indent="0" lvl="0" marL="0" marR="0" rtl="0" algn="l">
              <a:lnSpc>
                <a:spcPct val="100000"/>
              </a:lnSpc>
              <a:spcBef>
                <a:spcPts val="0"/>
              </a:spcBef>
              <a:spcAft>
                <a:spcPts val="0"/>
              </a:spcAft>
              <a:buClr>
                <a:schemeClr val="dk1"/>
              </a:buClr>
              <a:buSzPts val="4400"/>
              <a:buFont typeface="Calibri"/>
              <a:buNone/>
            </a:pPr>
            <a:r>
              <a:t/>
            </a:r>
            <a:endParaRPr b="0" i="0" sz="4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7030A1"/>
              </a:buClr>
              <a:buSzPts val="4400"/>
              <a:buFont typeface="Times New Roman"/>
              <a:buNone/>
            </a:pPr>
            <a:r>
              <a:rPr b="0" i="0" lang="en-US" sz="4400" u="none">
                <a:solidFill>
                  <a:srgbClr val="7030A1"/>
                </a:solidFill>
                <a:latin typeface="Times New Roman"/>
                <a:ea typeface="Times New Roman"/>
                <a:cs typeface="Times New Roman"/>
                <a:sym typeface="Times New Roman"/>
              </a:rPr>
              <a:t>• </a:t>
            </a:r>
            <a:r>
              <a:rPr b="1" i="0" lang="en-US" sz="4400" u="none">
                <a:solidFill>
                  <a:srgbClr val="7030A1"/>
                </a:solidFill>
                <a:latin typeface="Times New Roman"/>
                <a:ea typeface="Times New Roman"/>
                <a:cs typeface="Times New Roman"/>
                <a:sym typeface="Times New Roman"/>
              </a:rPr>
              <a:t>Shelf life: </a:t>
            </a:r>
            <a:r>
              <a:rPr b="0" i="0" lang="en-US" sz="4400" u="none">
                <a:solidFill>
                  <a:srgbClr val="000000"/>
                </a:solidFill>
                <a:latin typeface="Times New Roman"/>
                <a:ea typeface="Times New Roman"/>
                <a:cs typeface="Times New Roman"/>
                <a:sym typeface="Times New Roman"/>
              </a:rPr>
              <a:t>The duration of storage under specified</a:t>
            </a:r>
            <a:endParaRPr/>
          </a:p>
          <a:p>
            <a:pPr indent="0" lvl="0" marL="0" marR="0" rtl="0" algn="l">
              <a:lnSpc>
                <a:spcPct val="100000"/>
              </a:lnSpc>
              <a:spcBef>
                <a:spcPts val="0"/>
              </a:spcBef>
              <a:spcAft>
                <a:spcPts val="0"/>
              </a:spcAft>
              <a:buClr>
                <a:srgbClr val="000000"/>
              </a:buClr>
              <a:buSzPts val="4400"/>
              <a:buFont typeface="Times New Roman"/>
              <a:buNone/>
            </a:pPr>
            <a:r>
              <a:rPr b="0" i="0" lang="en-US" sz="4400" u="none">
                <a:solidFill>
                  <a:srgbClr val="000000"/>
                </a:solidFill>
                <a:latin typeface="Times New Roman"/>
                <a:ea typeface="Times New Roman"/>
                <a:cs typeface="Times New Roman"/>
                <a:sym typeface="Times New Roman"/>
              </a:rPr>
              <a:t>conditions at the end of which a cell or a battery retains its</a:t>
            </a:r>
            <a:endParaRPr/>
          </a:p>
          <a:p>
            <a:pPr indent="0" lvl="0" marL="0" marR="0" rtl="0" algn="l">
              <a:lnSpc>
                <a:spcPct val="100000"/>
              </a:lnSpc>
              <a:spcBef>
                <a:spcPts val="0"/>
              </a:spcBef>
              <a:spcAft>
                <a:spcPts val="0"/>
              </a:spcAft>
              <a:buClr>
                <a:srgbClr val="000000"/>
              </a:buClr>
              <a:buSzPts val="4400"/>
              <a:buFont typeface="Times New Roman"/>
              <a:buNone/>
            </a:pPr>
            <a:r>
              <a:rPr b="0" i="0" lang="en-US" sz="4400" u="none">
                <a:solidFill>
                  <a:srgbClr val="000000"/>
                </a:solidFill>
                <a:latin typeface="Times New Roman"/>
                <a:ea typeface="Times New Roman"/>
                <a:cs typeface="Times New Roman"/>
                <a:sym typeface="Times New Roman"/>
              </a:rPr>
              <a:t>ability to work or to produce energy is called shelf life. A good battery should have more shelf life.</a:t>
            </a:r>
            <a:endParaRPr/>
          </a:p>
        </p:txBody>
      </p:sp>
      <p:sp>
        <p:nvSpPr>
          <p:cNvPr id="241" name="Google Shape;241;p12"/>
          <p:cNvSpPr txBox="1"/>
          <p:nvPr/>
        </p:nvSpPr>
        <p:spPr>
          <a:xfrm>
            <a:off x="3200400" y="152400"/>
            <a:ext cx="13709650" cy="75723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Battery Characteristics Contd..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47" name="Google Shape;247;p13"/>
          <p:cNvSpPr txBox="1"/>
          <p:nvPr/>
        </p:nvSpPr>
        <p:spPr>
          <a:xfrm>
            <a:off x="5251450" y="320675"/>
            <a:ext cx="8704262"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Problems on Battery Characteristics</a:t>
            </a:r>
            <a:endParaRPr/>
          </a:p>
        </p:txBody>
      </p:sp>
      <p:pic>
        <p:nvPicPr>
          <p:cNvPr id="248" name="Google Shape;248;p13"/>
          <p:cNvPicPr preferRelativeResize="0"/>
          <p:nvPr/>
        </p:nvPicPr>
        <p:blipFill rotWithShape="1">
          <a:blip r:embed="rId3">
            <a:alphaModFix/>
          </a:blip>
          <a:srcRect b="0" l="0" r="0" t="0"/>
          <a:stretch/>
        </p:blipFill>
        <p:spPr>
          <a:xfrm>
            <a:off x="6089650" y="5543550"/>
            <a:ext cx="10442575" cy="892175"/>
          </a:xfrm>
          <a:prstGeom prst="rect">
            <a:avLst/>
          </a:prstGeom>
          <a:noFill/>
          <a:ln cap="flat" cmpd="sng" w="28575">
            <a:solidFill>
              <a:schemeClr val="dk1"/>
            </a:solidFill>
            <a:prstDash val="solid"/>
            <a:miter lim="800000"/>
            <a:headEnd len="sm" w="sm" type="none"/>
            <a:tailEnd len="sm" w="sm" type="none"/>
          </a:ln>
        </p:spPr>
      </p:pic>
      <p:pic>
        <p:nvPicPr>
          <p:cNvPr id="249" name="Google Shape;249;p13"/>
          <p:cNvPicPr preferRelativeResize="0"/>
          <p:nvPr/>
        </p:nvPicPr>
        <p:blipFill rotWithShape="1">
          <a:blip r:embed="rId4">
            <a:alphaModFix/>
          </a:blip>
          <a:srcRect b="0" l="0" r="0" t="0"/>
          <a:stretch/>
        </p:blipFill>
        <p:spPr>
          <a:xfrm>
            <a:off x="2773362" y="1712912"/>
            <a:ext cx="14046200" cy="2347912"/>
          </a:xfrm>
          <a:prstGeom prst="rect">
            <a:avLst/>
          </a:prstGeom>
          <a:noFill/>
          <a:ln cap="flat" cmpd="sng" w="28575">
            <a:solidFill>
              <a:schemeClr val="dk1"/>
            </a:solidFill>
            <a:prstDash val="solid"/>
            <a:miter lim="800000"/>
            <a:headEnd len="sm" w="sm" type="none"/>
            <a:tailEnd len="sm" w="sm" type="none"/>
          </a:ln>
        </p:spPr>
      </p:pic>
      <p:pic>
        <p:nvPicPr>
          <p:cNvPr id="250" name="Google Shape;250;p13"/>
          <p:cNvPicPr preferRelativeResize="0"/>
          <p:nvPr/>
        </p:nvPicPr>
        <p:blipFill rotWithShape="1">
          <a:blip r:embed="rId5">
            <a:alphaModFix/>
          </a:blip>
          <a:srcRect b="0" l="0" r="0" t="0"/>
          <a:stretch/>
        </p:blipFill>
        <p:spPr>
          <a:xfrm>
            <a:off x="527050" y="7937500"/>
            <a:ext cx="3078162" cy="1377950"/>
          </a:xfrm>
          <a:prstGeom prst="rect">
            <a:avLst/>
          </a:prstGeom>
          <a:noFill/>
          <a:ln cap="flat" cmpd="sng" w="28575">
            <a:solidFill>
              <a:schemeClr val="dk1"/>
            </a:solidFill>
            <a:prstDash val="solid"/>
            <a:miter lim="800000"/>
            <a:headEnd len="sm" w="sm" type="none"/>
            <a:tailEnd len="sm" w="sm" type="none"/>
          </a:ln>
        </p:spPr>
      </p:pic>
      <p:pic>
        <p:nvPicPr>
          <p:cNvPr id="251" name="Google Shape;251;p13"/>
          <p:cNvPicPr preferRelativeResize="0"/>
          <p:nvPr/>
        </p:nvPicPr>
        <p:blipFill rotWithShape="1">
          <a:blip r:embed="rId6">
            <a:alphaModFix/>
          </a:blip>
          <a:srcRect b="0" l="0" r="0" t="0"/>
          <a:stretch/>
        </p:blipFill>
        <p:spPr>
          <a:xfrm>
            <a:off x="6546850" y="8626475"/>
            <a:ext cx="13115925" cy="1250950"/>
          </a:xfrm>
          <a:prstGeom prst="rect">
            <a:avLst/>
          </a:prstGeom>
          <a:noFill/>
          <a:ln cap="flat" cmpd="sng" w="28575">
            <a:solidFill>
              <a:schemeClr val="dk1"/>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257" name="Google Shape;257;p14"/>
          <p:cNvPicPr preferRelativeResize="0"/>
          <p:nvPr/>
        </p:nvPicPr>
        <p:blipFill rotWithShape="1">
          <a:blip r:embed="rId3">
            <a:alphaModFix/>
          </a:blip>
          <a:srcRect b="9540" l="7623" r="8325" t="7057"/>
          <a:stretch/>
        </p:blipFill>
        <p:spPr>
          <a:xfrm>
            <a:off x="1746250" y="1298575"/>
            <a:ext cx="16611600" cy="978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263" name="Google Shape;263;p15"/>
          <p:cNvPicPr preferRelativeResize="0"/>
          <p:nvPr/>
        </p:nvPicPr>
        <p:blipFill rotWithShape="1">
          <a:blip r:embed="rId3">
            <a:alphaModFix/>
          </a:blip>
          <a:srcRect b="29934" l="0" r="0" t="0"/>
          <a:stretch/>
        </p:blipFill>
        <p:spPr>
          <a:xfrm>
            <a:off x="2736850" y="1325562"/>
            <a:ext cx="13535025" cy="97266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269" name="Google Shape;269;p16"/>
          <p:cNvPicPr preferRelativeResize="0"/>
          <p:nvPr/>
        </p:nvPicPr>
        <p:blipFill rotWithShape="1">
          <a:blip r:embed="rId3">
            <a:alphaModFix/>
          </a:blip>
          <a:srcRect b="74507" l="0" r="0" t="7170"/>
          <a:stretch/>
        </p:blipFill>
        <p:spPr>
          <a:xfrm>
            <a:off x="1639887" y="1303337"/>
            <a:ext cx="17449800" cy="3894137"/>
          </a:xfrm>
          <a:prstGeom prst="rect">
            <a:avLst/>
          </a:prstGeom>
          <a:noFill/>
          <a:ln>
            <a:noFill/>
          </a:ln>
        </p:spPr>
      </p:pic>
      <p:pic>
        <p:nvPicPr>
          <p:cNvPr id="270" name="Google Shape;270;p16"/>
          <p:cNvPicPr preferRelativeResize="0"/>
          <p:nvPr/>
        </p:nvPicPr>
        <p:blipFill rotWithShape="1">
          <a:blip r:embed="rId3">
            <a:alphaModFix/>
          </a:blip>
          <a:srcRect b="40391" l="0" r="0" t="24833"/>
          <a:stretch/>
        </p:blipFill>
        <p:spPr>
          <a:xfrm>
            <a:off x="1649412" y="5197475"/>
            <a:ext cx="17449800" cy="588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276" name="Google Shape;276;p17"/>
          <p:cNvPicPr preferRelativeResize="0"/>
          <p:nvPr/>
        </p:nvPicPr>
        <p:blipFill rotWithShape="1">
          <a:blip r:embed="rId3">
            <a:alphaModFix/>
          </a:blip>
          <a:srcRect b="30326" l="0" r="0" t="58952"/>
          <a:stretch/>
        </p:blipFill>
        <p:spPr>
          <a:xfrm>
            <a:off x="1695450" y="1311275"/>
            <a:ext cx="16713200" cy="4668837"/>
          </a:xfrm>
          <a:prstGeom prst="rect">
            <a:avLst/>
          </a:prstGeom>
          <a:noFill/>
          <a:ln>
            <a:noFill/>
          </a:ln>
        </p:spPr>
      </p:pic>
      <p:pic>
        <p:nvPicPr>
          <p:cNvPr id="277" name="Google Shape;277;p17"/>
          <p:cNvPicPr preferRelativeResize="0"/>
          <p:nvPr/>
        </p:nvPicPr>
        <p:blipFill rotWithShape="1">
          <a:blip r:embed="rId3">
            <a:alphaModFix/>
          </a:blip>
          <a:srcRect b="8786" l="0" r="0" t="68757"/>
          <a:stretch/>
        </p:blipFill>
        <p:spPr>
          <a:xfrm>
            <a:off x="1695450" y="5851525"/>
            <a:ext cx="16713200" cy="5310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8"/>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283" name="Google Shape;283;p18"/>
          <p:cNvPicPr preferRelativeResize="0"/>
          <p:nvPr/>
        </p:nvPicPr>
        <p:blipFill rotWithShape="1">
          <a:blip r:embed="rId3">
            <a:alphaModFix/>
          </a:blip>
          <a:srcRect b="26401" l="32409" r="32452" t="40238"/>
          <a:stretch/>
        </p:blipFill>
        <p:spPr>
          <a:xfrm>
            <a:off x="3821112" y="2362200"/>
            <a:ext cx="3952875" cy="1990725"/>
          </a:xfrm>
          <a:prstGeom prst="rect">
            <a:avLst/>
          </a:prstGeom>
          <a:noFill/>
          <a:ln>
            <a:noFill/>
          </a:ln>
        </p:spPr>
      </p:pic>
      <p:sp>
        <p:nvSpPr>
          <p:cNvPr id="284" name="Google Shape;284;p18"/>
          <p:cNvSpPr txBox="1"/>
          <p:nvPr/>
        </p:nvSpPr>
        <p:spPr>
          <a:xfrm>
            <a:off x="2813050" y="1427162"/>
            <a:ext cx="1224915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Problem 5 </a:t>
            </a:r>
            <a:r>
              <a:rPr b="0" i="0" lang="en-US" sz="3200" u="none">
                <a:solidFill>
                  <a:schemeClr val="dk1"/>
                </a:solidFill>
                <a:latin typeface="Times New Roman"/>
                <a:ea typeface="Times New Roman"/>
                <a:cs typeface="Times New Roman"/>
                <a:sym typeface="Times New Roman"/>
              </a:rPr>
              <a:t>Calculate the energy of the following battery </a:t>
            </a:r>
            <a:endParaRPr/>
          </a:p>
        </p:txBody>
      </p:sp>
      <p:pic>
        <p:nvPicPr>
          <p:cNvPr id="285" name="Google Shape;285;p18"/>
          <p:cNvPicPr preferRelativeResize="0"/>
          <p:nvPr/>
        </p:nvPicPr>
        <p:blipFill rotWithShape="1">
          <a:blip r:embed="rId4">
            <a:alphaModFix/>
          </a:blip>
          <a:srcRect b="64720" l="0" r="0" t="9733"/>
          <a:stretch/>
        </p:blipFill>
        <p:spPr>
          <a:xfrm>
            <a:off x="908050" y="4416425"/>
            <a:ext cx="18611850" cy="2520950"/>
          </a:xfrm>
          <a:prstGeom prst="rect">
            <a:avLst/>
          </a:prstGeom>
          <a:noFill/>
          <a:ln>
            <a:noFill/>
          </a:ln>
        </p:spPr>
      </p:pic>
      <p:pic>
        <p:nvPicPr>
          <p:cNvPr id="286" name="Google Shape;286;p18"/>
          <p:cNvPicPr preferRelativeResize="0"/>
          <p:nvPr/>
        </p:nvPicPr>
        <p:blipFill rotWithShape="1">
          <a:blip r:embed="rId5">
            <a:alphaModFix/>
          </a:blip>
          <a:srcRect b="2306" l="1257" r="33650" t="78202"/>
          <a:stretch/>
        </p:blipFill>
        <p:spPr>
          <a:xfrm>
            <a:off x="3792537" y="8024812"/>
            <a:ext cx="13435012"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92" name="Google Shape;292;p19"/>
          <p:cNvSpPr txBox="1"/>
          <p:nvPr/>
        </p:nvSpPr>
        <p:spPr>
          <a:xfrm>
            <a:off x="2806700" y="1503362"/>
            <a:ext cx="15316200" cy="83026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C00000"/>
              </a:buClr>
              <a:buSzPts val="3600"/>
              <a:buFont typeface="Times New Roman"/>
              <a:buNone/>
            </a:pPr>
            <a:r>
              <a:rPr b="1" i="0" lang="en-US" sz="3600" u="none">
                <a:solidFill>
                  <a:srgbClr val="C00000"/>
                </a:solidFill>
                <a:latin typeface="Times New Roman"/>
                <a:ea typeface="Times New Roman"/>
                <a:cs typeface="Times New Roman"/>
                <a:sym typeface="Times New Roman"/>
              </a:rPr>
              <a:t>Desired characteristics of anode materials </a:t>
            </a:r>
            <a:endParaRPr/>
          </a:p>
          <a:p>
            <a:pPr indent="0" lvl="0" marL="0" marR="0" rtl="0" algn="l">
              <a:lnSpc>
                <a:spcPct val="150000"/>
              </a:lnSpc>
              <a:spcBef>
                <a:spcPts val="0"/>
              </a:spcBef>
              <a:spcAft>
                <a:spcPts val="0"/>
              </a:spcAft>
              <a:buClr>
                <a:srgbClr val="FF0000"/>
              </a:buClr>
              <a:buSzPts val="3600"/>
              <a:buFont typeface="Times New Roman"/>
              <a:buNone/>
            </a:pPr>
            <a:r>
              <a:rPr b="0" i="0" lang="en-US" sz="3600" u="none">
                <a:solidFill>
                  <a:srgbClr val="FF0000"/>
                </a:solidFill>
                <a:latin typeface="Times New Roman"/>
                <a:ea typeface="Times New Roman"/>
                <a:cs typeface="Times New Roman"/>
                <a:sym typeface="Times New Roman"/>
              </a:rPr>
              <a:t>1) Large capability of Lithium adsorption</a:t>
            </a:r>
            <a:endParaRPr/>
          </a:p>
          <a:p>
            <a:pPr indent="0" lvl="0" marL="0" marR="0" rtl="0" algn="l">
              <a:lnSpc>
                <a:spcPct val="150000"/>
              </a:lnSpc>
              <a:spcBef>
                <a:spcPts val="0"/>
              </a:spcBef>
              <a:spcAft>
                <a:spcPts val="0"/>
              </a:spcAft>
              <a:buClr>
                <a:srgbClr val="00B050"/>
              </a:buClr>
              <a:buSzPts val="3600"/>
              <a:buFont typeface="Times New Roman"/>
              <a:buNone/>
            </a:pPr>
            <a:r>
              <a:rPr b="0" i="0" lang="en-US" sz="3600" u="none">
                <a:solidFill>
                  <a:srgbClr val="00B050"/>
                </a:solidFill>
                <a:latin typeface="Times New Roman"/>
                <a:ea typeface="Times New Roman"/>
                <a:cs typeface="Times New Roman"/>
                <a:sym typeface="Times New Roman"/>
              </a:rPr>
              <a:t>2) High efficiency of charge/discharge</a:t>
            </a:r>
            <a:endParaRPr/>
          </a:p>
          <a:p>
            <a:pPr indent="0" lvl="0" marL="0" marR="0" rtl="0" algn="l">
              <a:lnSpc>
                <a:spcPct val="150000"/>
              </a:lnSpc>
              <a:spcBef>
                <a:spcPts val="0"/>
              </a:spcBef>
              <a:spcAft>
                <a:spcPts val="0"/>
              </a:spcAft>
              <a:buClr>
                <a:srgbClr val="0070C0"/>
              </a:buClr>
              <a:buSzPts val="3600"/>
              <a:buFont typeface="Times New Roman"/>
              <a:buNone/>
            </a:pPr>
            <a:r>
              <a:rPr b="0" i="0" lang="en-US" sz="3600" u="none">
                <a:solidFill>
                  <a:srgbClr val="0070C0"/>
                </a:solidFill>
                <a:latin typeface="Times New Roman"/>
                <a:ea typeface="Times New Roman"/>
                <a:cs typeface="Times New Roman"/>
                <a:sym typeface="Times New Roman"/>
              </a:rPr>
              <a:t>3) Excellent cyclability</a:t>
            </a:r>
            <a:endParaRPr/>
          </a:p>
          <a:p>
            <a:pPr indent="0" lvl="0" marL="0" marR="0" rtl="0" algn="l">
              <a:lnSpc>
                <a:spcPct val="150000"/>
              </a:lnSpc>
              <a:spcBef>
                <a:spcPts val="0"/>
              </a:spcBef>
              <a:spcAft>
                <a:spcPts val="0"/>
              </a:spcAft>
              <a:buClr>
                <a:srgbClr val="FF0000"/>
              </a:buClr>
              <a:buSzPts val="3600"/>
              <a:buFont typeface="Times New Roman"/>
              <a:buNone/>
            </a:pPr>
            <a:r>
              <a:rPr b="0" i="0" lang="en-US" sz="3600" u="none">
                <a:solidFill>
                  <a:srgbClr val="FF0000"/>
                </a:solidFill>
                <a:latin typeface="Times New Roman"/>
                <a:ea typeface="Times New Roman"/>
                <a:cs typeface="Times New Roman"/>
                <a:sym typeface="Times New Roman"/>
              </a:rPr>
              <a:t>4) Low reactivity against electrolyte</a:t>
            </a:r>
            <a:endParaRPr/>
          </a:p>
          <a:p>
            <a:pPr indent="0" lvl="0" marL="0" marR="0" rtl="0" algn="l">
              <a:lnSpc>
                <a:spcPct val="150000"/>
              </a:lnSpc>
              <a:spcBef>
                <a:spcPts val="0"/>
              </a:spcBef>
              <a:spcAft>
                <a:spcPts val="0"/>
              </a:spcAft>
              <a:buClr>
                <a:srgbClr val="0070C0"/>
              </a:buClr>
              <a:buSzPts val="3600"/>
              <a:buFont typeface="Times New Roman"/>
              <a:buNone/>
            </a:pPr>
            <a:r>
              <a:rPr b="0" i="0" lang="en-US" sz="3600" u="none">
                <a:solidFill>
                  <a:srgbClr val="0070C0"/>
                </a:solidFill>
                <a:latin typeface="Times New Roman"/>
                <a:ea typeface="Times New Roman"/>
                <a:cs typeface="Times New Roman"/>
                <a:sym typeface="Times New Roman"/>
              </a:rPr>
              <a:t>5) Fast reaction rate</a:t>
            </a:r>
            <a:endParaRPr/>
          </a:p>
          <a:p>
            <a:pPr indent="0" lvl="0" marL="0" marR="0" rtl="0" algn="l">
              <a:lnSpc>
                <a:spcPct val="150000"/>
              </a:lnSpc>
              <a:spcBef>
                <a:spcPts val="0"/>
              </a:spcBef>
              <a:spcAft>
                <a:spcPts val="0"/>
              </a:spcAft>
              <a:buClr>
                <a:srgbClr val="00B050"/>
              </a:buClr>
              <a:buSzPts val="3600"/>
              <a:buFont typeface="Times New Roman"/>
              <a:buNone/>
            </a:pPr>
            <a:r>
              <a:rPr b="0" i="0" lang="en-US" sz="3600" u="none">
                <a:solidFill>
                  <a:srgbClr val="00B050"/>
                </a:solidFill>
                <a:latin typeface="Times New Roman"/>
                <a:ea typeface="Times New Roman"/>
                <a:cs typeface="Times New Roman"/>
                <a:sym typeface="Times New Roman"/>
              </a:rPr>
              <a:t>6) Low cost</a:t>
            </a:r>
            <a:endParaRPr/>
          </a:p>
          <a:p>
            <a:pPr indent="0" lvl="0" marL="0" marR="0" rtl="0" algn="l">
              <a:lnSpc>
                <a:spcPct val="150000"/>
              </a:lnSpc>
              <a:spcBef>
                <a:spcPts val="0"/>
              </a:spcBef>
              <a:spcAft>
                <a:spcPts val="0"/>
              </a:spcAft>
              <a:buClr>
                <a:srgbClr val="FF0000"/>
              </a:buClr>
              <a:buSzPts val="3600"/>
              <a:buFont typeface="Times New Roman"/>
              <a:buNone/>
            </a:pPr>
            <a:r>
              <a:rPr b="0" i="0" lang="en-US" sz="3600" u="none">
                <a:solidFill>
                  <a:srgbClr val="FF0000"/>
                </a:solidFill>
                <a:latin typeface="Times New Roman"/>
                <a:ea typeface="Times New Roman"/>
                <a:cs typeface="Times New Roman"/>
                <a:sym typeface="Times New Roman"/>
              </a:rPr>
              <a:t>8) Environmental -friendly, non-toxic</a:t>
            </a:r>
            <a:endParaRPr/>
          </a:p>
          <a:p>
            <a:pPr indent="0" lvl="0" marL="0" marR="0" rtl="0" algn="l">
              <a:lnSpc>
                <a:spcPct val="150000"/>
              </a:lnSpc>
              <a:spcBef>
                <a:spcPts val="0"/>
              </a:spcBef>
              <a:spcAft>
                <a:spcPts val="0"/>
              </a:spcAft>
              <a:buClr>
                <a:srgbClr val="00B050"/>
              </a:buClr>
              <a:buSzPts val="3600"/>
              <a:buFont typeface="Times New Roman"/>
              <a:buNone/>
            </a:pPr>
            <a:r>
              <a:rPr b="0" i="0" lang="en-US" sz="3600" u="none">
                <a:solidFill>
                  <a:srgbClr val="00B050"/>
                </a:solidFill>
                <a:latin typeface="Times New Roman"/>
                <a:ea typeface="Times New Roman"/>
                <a:cs typeface="Times New Roman"/>
                <a:sym typeface="Times New Roman"/>
              </a:rPr>
              <a:t> Commercial anode materials:</a:t>
            </a:r>
            <a:endParaRPr/>
          </a:p>
          <a:p>
            <a:pPr indent="0" lvl="0" marL="0" marR="0" rtl="0" algn="l">
              <a:lnSpc>
                <a:spcPct val="150000"/>
              </a:lnSpc>
              <a:spcBef>
                <a:spcPts val="0"/>
              </a:spcBef>
              <a:spcAft>
                <a:spcPts val="0"/>
              </a:spcAft>
              <a:buClr>
                <a:srgbClr val="FF0000"/>
              </a:buClr>
              <a:buSzPts val="3600"/>
              <a:buFont typeface="Times New Roman"/>
              <a:buNone/>
            </a:pPr>
            <a:r>
              <a:rPr b="0" i="0" lang="en-US" sz="3600" u="none">
                <a:solidFill>
                  <a:srgbClr val="FF0000"/>
                </a:solidFill>
                <a:latin typeface="Times New Roman"/>
                <a:ea typeface="Times New Roman"/>
                <a:cs typeface="Times New Roman"/>
                <a:sym typeface="Times New Roman"/>
              </a:rPr>
              <a:t>Hard Carbon, Graphite</a:t>
            </a:r>
            <a:endParaRPr/>
          </a:p>
        </p:txBody>
      </p:sp>
      <p:sp>
        <p:nvSpPr>
          <p:cNvPr id="293" name="Google Shape;293;p19"/>
          <p:cNvSpPr txBox="1"/>
          <p:nvPr/>
        </p:nvSpPr>
        <p:spPr>
          <a:xfrm>
            <a:off x="5810250" y="228600"/>
            <a:ext cx="9309100" cy="64770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a:solidFill>
                  <a:srgbClr val="000000"/>
                </a:solidFill>
                <a:latin typeface="Arial"/>
                <a:ea typeface="Arial"/>
                <a:cs typeface="Arial"/>
                <a:sym typeface="Arial"/>
              </a:rPr>
              <a:t>Anode materials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txBox="1"/>
          <p:nvPr/>
        </p:nvSpPr>
        <p:spPr>
          <a:xfrm>
            <a:off x="3821112" y="58737"/>
            <a:ext cx="13790612" cy="8826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200"/>
              <a:buFont typeface="Arial"/>
              <a:buNone/>
            </a:pPr>
            <a:r>
              <a:rPr b="0" i="0" lang="en-US" sz="5200" u="none">
                <a:solidFill>
                  <a:srgbClr val="000000"/>
                </a:solidFill>
                <a:latin typeface="Arial"/>
                <a:ea typeface="Arial"/>
                <a:cs typeface="Arial"/>
                <a:sym typeface="Arial"/>
              </a:rPr>
              <a:t>Modern Electro chemistry- Introduction </a:t>
            </a:r>
            <a:endParaRPr/>
          </a:p>
        </p:txBody>
      </p:sp>
      <p:pic>
        <p:nvPicPr>
          <p:cNvPr id="137" name="Google Shape;137;p2"/>
          <p:cNvPicPr preferRelativeResize="0"/>
          <p:nvPr/>
        </p:nvPicPr>
        <p:blipFill rotWithShape="1">
          <a:blip r:embed="rId3">
            <a:alphaModFix/>
          </a:blip>
          <a:srcRect b="0" l="0" r="0" t="0"/>
          <a:stretch/>
        </p:blipFill>
        <p:spPr>
          <a:xfrm>
            <a:off x="13106400" y="1711325"/>
            <a:ext cx="4505325" cy="3692525"/>
          </a:xfrm>
          <a:prstGeom prst="rect">
            <a:avLst/>
          </a:prstGeom>
          <a:noFill/>
          <a:ln>
            <a:noFill/>
          </a:ln>
        </p:spPr>
      </p:pic>
      <p:pic>
        <p:nvPicPr>
          <p:cNvPr descr="C:\Users\sanket\Documents\download (1).jpg" id="138" name="Google Shape;138;p2"/>
          <p:cNvPicPr preferRelativeResize="0"/>
          <p:nvPr/>
        </p:nvPicPr>
        <p:blipFill rotWithShape="1">
          <a:blip r:embed="rId4">
            <a:alphaModFix/>
          </a:blip>
          <a:srcRect b="0" l="0" r="0" t="0"/>
          <a:stretch/>
        </p:blipFill>
        <p:spPr>
          <a:xfrm>
            <a:off x="2889250" y="1382712"/>
            <a:ext cx="4595812" cy="4021137"/>
          </a:xfrm>
          <a:prstGeom prst="rect">
            <a:avLst/>
          </a:prstGeom>
          <a:noFill/>
          <a:ln>
            <a:noFill/>
          </a:ln>
        </p:spPr>
      </p:pic>
      <p:sp>
        <p:nvSpPr>
          <p:cNvPr id="139" name="Google Shape;139;p2"/>
          <p:cNvSpPr txBox="1"/>
          <p:nvPr/>
        </p:nvSpPr>
        <p:spPr>
          <a:xfrm>
            <a:off x="3140075" y="5529262"/>
            <a:ext cx="3770312"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Luigi Galvani </a:t>
            </a:r>
            <a:endParaRPr/>
          </a:p>
        </p:txBody>
      </p:sp>
      <p:sp>
        <p:nvSpPr>
          <p:cNvPr id="140" name="Google Shape;140;p2"/>
          <p:cNvSpPr txBox="1"/>
          <p:nvPr/>
        </p:nvSpPr>
        <p:spPr>
          <a:xfrm>
            <a:off x="13122275" y="5403850"/>
            <a:ext cx="4594225"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200"/>
              <a:buFont typeface="Verdana"/>
              <a:buNone/>
            </a:pPr>
            <a:r>
              <a:rPr b="0" i="0" lang="en-US" sz="3200" u="none">
                <a:solidFill>
                  <a:srgbClr val="FF0000"/>
                </a:solidFill>
                <a:latin typeface="Verdana"/>
                <a:ea typeface="Verdana"/>
                <a:cs typeface="Verdana"/>
                <a:sym typeface="Verdana"/>
              </a:rPr>
              <a:t>Animal Electricity!!! </a:t>
            </a:r>
            <a:endParaRPr/>
          </a:p>
        </p:txBody>
      </p:sp>
      <p:pic>
        <p:nvPicPr>
          <p:cNvPr id="141" name="Google Shape;141;p2"/>
          <p:cNvPicPr preferRelativeResize="0"/>
          <p:nvPr/>
        </p:nvPicPr>
        <p:blipFill rotWithShape="1">
          <a:blip r:embed="rId5">
            <a:alphaModFix/>
          </a:blip>
          <a:srcRect b="0" l="0" r="0" t="0"/>
          <a:stretch/>
        </p:blipFill>
        <p:spPr>
          <a:xfrm>
            <a:off x="7853362" y="1463675"/>
            <a:ext cx="5151437" cy="3859212"/>
          </a:xfrm>
          <a:prstGeom prst="rect">
            <a:avLst/>
          </a:prstGeom>
          <a:noFill/>
          <a:ln>
            <a:noFill/>
          </a:ln>
        </p:spPr>
      </p:pic>
      <p:sp>
        <p:nvSpPr>
          <p:cNvPr id="142" name="Google Shape;142;p2"/>
          <p:cNvSpPr txBox="1"/>
          <p:nvPr/>
        </p:nvSpPr>
        <p:spPr>
          <a:xfrm>
            <a:off x="8794750" y="5403850"/>
            <a:ext cx="3770312"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Galvanic Cell</a:t>
            </a:r>
            <a:endParaRPr/>
          </a:p>
        </p:txBody>
      </p:sp>
      <p:pic>
        <p:nvPicPr>
          <p:cNvPr id="143" name="Google Shape;143;p2"/>
          <p:cNvPicPr preferRelativeResize="0"/>
          <p:nvPr/>
        </p:nvPicPr>
        <p:blipFill rotWithShape="1">
          <a:blip r:embed="rId6">
            <a:alphaModFix/>
          </a:blip>
          <a:srcRect b="0" l="0" r="0" t="0"/>
          <a:stretch/>
        </p:blipFill>
        <p:spPr>
          <a:xfrm>
            <a:off x="2513012" y="6316662"/>
            <a:ext cx="2790825" cy="2513012"/>
          </a:xfrm>
          <a:prstGeom prst="rect">
            <a:avLst/>
          </a:prstGeom>
          <a:noFill/>
          <a:ln>
            <a:noFill/>
          </a:ln>
        </p:spPr>
      </p:pic>
      <p:pic>
        <p:nvPicPr>
          <p:cNvPr id="144" name="Google Shape;144;p2"/>
          <p:cNvPicPr preferRelativeResize="0"/>
          <p:nvPr/>
        </p:nvPicPr>
        <p:blipFill rotWithShape="1">
          <a:blip r:embed="rId7">
            <a:alphaModFix/>
          </a:blip>
          <a:srcRect b="0" l="0" r="0" t="0"/>
          <a:stretch/>
        </p:blipFill>
        <p:spPr>
          <a:xfrm>
            <a:off x="2895600" y="8820150"/>
            <a:ext cx="2292350" cy="2382837"/>
          </a:xfrm>
          <a:prstGeom prst="rect">
            <a:avLst/>
          </a:prstGeom>
          <a:noFill/>
          <a:ln>
            <a:noFill/>
          </a:ln>
        </p:spPr>
      </p:pic>
      <p:pic>
        <p:nvPicPr>
          <p:cNvPr id="145" name="Google Shape;145;p2"/>
          <p:cNvPicPr preferRelativeResize="0"/>
          <p:nvPr/>
        </p:nvPicPr>
        <p:blipFill rotWithShape="1">
          <a:blip r:embed="rId8">
            <a:alphaModFix/>
          </a:blip>
          <a:srcRect b="0" l="0" r="0" t="0"/>
          <a:stretch/>
        </p:blipFill>
        <p:spPr>
          <a:xfrm>
            <a:off x="5214937" y="6516687"/>
            <a:ext cx="1108075" cy="2347912"/>
          </a:xfrm>
          <a:prstGeom prst="rect">
            <a:avLst/>
          </a:prstGeom>
          <a:noFill/>
          <a:ln>
            <a:noFill/>
          </a:ln>
        </p:spPr>
      </p:pic>
      <p:pic>
        <p:nvPicPr>
          <p:cNvPr id="146" name="Google Shape;146;p2"/>
          <p:cNvPicPr preferRelativeResize="0"/>
          <p:nvPr/>
        </p:nvPicPr>
        <p:blipFill rotWithShape="1">
          <a:blip r:embed="rId9">
            <a:alphaModFix/>
          </a:blip>
          <a:srcRect b="0" l="0" r="0" t="0"/>
          <a:stretch/>
        </p:blipFill>
        <p:spPr>
          <a:xfrm>
            <a:off x="8062912" y="6316662"/>
            <a:ext cx="1660525" cy="2224087"/>
          </a:xfrm>
          <a:prstGeom prst="rect">
            <a:avLst/>
          </a:prstGeom>
          <a:noFill/>
          <a:ln>
            <a:noFill/>
          </a:ln>
        </p:spPr>
      </p:pic>
      <p:pic>
        <p:nvPicPr>
          <p:cNvPr id="147" name="Google Shape;147;p2"/>
          <p:cNvPicPr preferRelativeResize="0"/>
          <p:nvPr/>
        </p:nvPicPr>
        <p:blipFill rotWithShape="1">
          <a:blip r:embed="rId10">
            <a:alphaModFix/>
          </a:blip>
          <a:srcRect b="0" l="0" r="0" t="0"/>
          <a:stretch/>
        </p:blipFill>
        <p:spPr>
          <a:xfrm>
            <a:off x="6602412" y="6202362"/>
            <a:ext cx="2011362" cy="2671762"/>
          </a:xfrm>
          <a:prstGeom prst="rect">
            <a:avLst/>
          </a:prstGeom>
          <a:noFill/>
          <a:ln>
            <a:noFill/>
          </a:ln>
        </p:spPr>
      </p:pic>
      <p:pic>
        <p:nvPicPr>
          <p:cNvPr id="148" name="Google Shape;148;p2"/>
          <p:cNvPicPr preferRelativeResize="0"/>
          <p:nvPr/>
        </p:nvPicPr>
        <p:blipFill rotWithShape="1">
          <a:blip r:embed="rId11">
            <a:alphaModFix/>
          </a:blip>
          <a:srcRect b="0" l="0" r="0" t="0"/>
          <a:stretch/>
        </p:blipFill>
        <p:spPr>
          <a:xfrm>
            <a:off x="9486900" y="5986462"/>
            <a:ext cx="7413625" cy="5561012"/>
          </a:xfrm>
          <a:prstGeom prst="rect">
            <a:avLst/>
          </a:prstGeom>
          <a:noFill/>
          <a:ln>
            <a:noFill/>
          </a:ln>
        </p:spPr>
      </p:pic>
      <p:pic>
        <p:nvPicPr>
          <p:cNvPr id="149" name="Google Shape;149;p2"/>
          <p:cNvPicPr preferRelativeResize="0"/>
          <p:nvPr/>
        </p:nvPicPr>
        <p:blipFill rotWithShape="1">
          <a:blip r:embed="rId12">
            <a:alphaModFix/>
          </a:blip>
          <a:srcRect b="0" l="0" r="0" t="0"/>
          <a:stretch/>
        </p:blipFill>
        <p:spPr>
          <a:xfrm>
            <a:off x="5138737" y="9083675"/>
            <a:ext cx="4494212" cy="2595562"/>
          </a:xfrm>
          <a:prstGeom prst="rect">
            <a:avLst/>
          </a:prstGeom>
          <a:noFill/>
          <a:ln>
            <a:noFill/>
          </a:ln>
        </p:spPr>
      </p:pic>
      <p:sp>
        <p:nvSpPr>
          <p:cNvPr id="150" name="Google Shape;150;p2"/>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2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2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0"/>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99" name="Google Shape;299;p20"/>
          <p:cNvSpPr txBox="1"/>
          <p:nvPr/>
        </p:nvSpPr>
        <p:spPr>
          <a:xfrm>
            <a:off x="603250" y="9629775"/>
            <a:ext cx="13242925" cy="1446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4400"/>
              <a:buFont typeface="Times New Roman"/>
              <a:buNone/>
            </a:pPr>
            <a:r>
              <a:rPr b="0" i="0" lang="en-US" sz="4400" u="none">
                <a:solidFill>
                  <a:srgbClr val="00B050"/>
                </a:solidFill>
                <a:latin typeface="Times New Roman"/>
                <a:ea typeface="Times New Roman"/>
                <a:cs typeface="Times New Roman"/>
                <a:sym typeface="Times New Roman"/>
              </a:rPr>
              <a:t> Commercial cathode materials:</a:t>
            </a:r>
            <a:endParaRPr/>
          </a:p>
          <a:p>
            <a:pPr indent="0" lvl="0" marL="0" marR="0" rtl="0" algn="l">
              <a:lnSpc>
                <a:spcPct val="100000"/>
              </a:lnSpc>
              <a:spcBef>
                <a:spcPts val="0"/>
              </a:spcBef>
              <a:spcAft>
                <a:spcPts val="0"/>
              </a:spcAft>
              <a:buClr>
                <a:srgbClr val="000000"/>
              </a:buClr>
              <a:buSzPts val="4400"/>
              <a:buFont typeface="Times New Roman"/>
              <a:buNone/>
            </a:pPr>
            <a:r>
              <a:rPr b="0" i="0" lang="en-US" sz="4400" u="none">
                <a:solidFill>
                  <a:srgbClr val="000000"/>
                </a:solidFill>
                <a:latin typeface="Times New Roman"/>
                <a:ea typeface="Times New Roman"/>
                <a:cs typeface="Times New Roman"/>
                <a:sym typeface="Times New Roman"/>
              </a:rPr>
              <a:t>LiCoO</a:t>
            </a:r>
            <a:r>
              <a:rPr b="0" baseline="-25000" i="0" lang="en-US" sz="4400" u="none">
                <a:solidFill>
                  <a:srgbClr val="000000"/>
                </a:solidFill>
                <a:latin typeface="Times New Roman"/>
                <a:ea typeface="Times New Roman"/>
                <a:cs typeface="Times New Roman"/>
                <a:sym typeface="Times New Roman"/>
              </a:rPr>
              <a:t>2</a:t>
            </a:r>
            <a:r>
              <a:rPr b="0" i="0" lang="en-US" sz="4400" u="none">
                <a:solidFill>
                  <a:srgbClr val="000000"/>
                </a:solidFill>
                <a:latin typeface="Times New Roman"/>
                <a:ea typeface="Times New Roman"/>
                <a:cs typeface="Times New Roman"/>
                <a:sym typeface="Times New Roman"/>
              </a:rPr>
              <a:t>, LiMn</a:t>
            </a:r>
            <a:r>
              <a:rPr b="0" baseline="-25000" i="0" lang="en-US" sz="4400" u="none">
                <a:solidFill>
                  <a:srgbClr val="000000"/>
                </a:solidFill>
                <a:latin typeface="Times New Roman"/>
                <a:ea typeface="Times New Roman"/>
                <a:cs typeface="Times New Roman"/>
                <a:sym typeface="Times New Roman"/>
              </a:rPr>
              <a:t>2</a:t>
            </a:r>
            <a:r>
              <a:rPr b="0" i="0" lang="en-US" sz="4400" u="none">
                <a:solidFill>
                  <a:srgbClr val="000000"/>
                </a:solidFill>
                <a:latin typeface="Times New Roman"/>
                <a:ea typeface="Times New Roman"/>
                <a:cs typeface="Times New Roman"/>
                <a:sym typeface="Times New Roman"/>
              </a:rPr>
              <a:t>O</a:t>
            </a:r>
            <a:r>
              <a:rPr b="0" baseline="-25000" i="0" lang="en-US" sz="4400" u="none">
                <a:solidFill>
                  <a:srgbClr val="000000"/>
                </a:solidFill>
                <a:latin typeface="Times New Roman"/>
                <a:ea typeface="Times New Roman"/>
                <a:cs typeface="Times New Roman"/>
                <a:sym typeface="Times New Roman"/>
              </a:rPr>
              <a:t>4</a:t>
            </a:r>
            <a:r>
              <a:rPr b="0" i="0" lang="en-US" sz="4400" u="none">
                <a:solidFill>
                  <a:srgbClr val="000000"/>
                </a:solidFill>
                <a:latin typeface="Times New Roman"/>
                <a:ea typeface="Times New Roman"/>
                <a:cs typeface="Times New Roman"/>
                <a:sym typeface="Times New Roman"/>
              </a:rPr>
              <a:t>, LiNiO</a:t>
            </a:r>
            <a:r>
              <a:rPr b="0" baseline="-25000" i="0" lang="en-US" sz="4400" u="none">
                <a:solidFill>
                  <a:srgbClr val="000000"/>
                </a:solidFill>
                <a:latin typeface="Times New Roman"/>
                <a:ea typeface="Times New Roman"/>
                <a:cs typeface="Times New Roman"/>
                <a:sym typeface="Times New Roman"/>
              </a:rPr>
              <a:t>2</a:t>
            </a:r>
            <a:r>
              <a:rPr b="0" i="0" lang="en-US" sz="4400" u="none">
                <a:solidFill>
                  <a:srgbClr val="000000"/>
                </a:solidFill>
                <a:latin typeface="Times New Roman"/>
                <a:ea typeface="Times New Roman"/>
                <a:cs typeface="Times New Roman"/>
                <a:sym typeface="Times New Roman"/>
              </a:rPr>
              <a:t>, LiFePO</a:t>
            </a:r>
            <a:r>
              <a:rPr b="0" baseline="-25000" i="0" lang="en-US" sz="4400" u="none">
                <a:solidFill>
                  <a:srgbClr val="000000"/>
                </a:solidFill>
                <a:latin typeface="Times New Roman"/>
                <a:ea typeface="Times New Roman"/>
                <a:cs typeface="Times New Roman"/>
                <a:sym typeface="Times New Roman"/>
              </a:rPr>
              <a:t>4</a:t>
            </a:r>
            <a:endParaRPr/>
          </a:p>
        </p:txBody>
      </p:sp>
      <p:sp>
        <p:nvSpPr>
          <p:cNvPr id="300" name="Google Shape;300;p20"/>
          <p:cNvSpPr txBox="1"/>
          <p:nvPr/>
        </p:nvSpPr>
        <p:spPr>
          <a:xfrm>
            <a:off x="603250" y="2014537"/>
            <a:ext cx="14020800" cy="708025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70C0"/>
              </a:buClr>
              <a:buSzPts val="4400"/>
              <a:buFont typeface="Noto Sans Symbols"/>
              <a:buChar char="❖"/>
            </a:pPr>
            <a:r>
              <a:rPr b="0" i="0" lang="en-US" sz="4400" u="none">
                <a:solidFill>
                  <a:srgbClr val="0070C0"/>
                </a:solidFill>
                <a:latin typeface="Times New Roman"/>
                <a:ea typeface="Times New Roman"/>
                <a:cs typeface="Times New Roman"/>
                <a:sym typeface="Times New Roman"/>
              </a:rPr>
              <a:t>High discharge voltage</a:t>
            </a:r>
            <a:endParaRPr/>
          </a:p>
          <a:p>
            <a:pPr indent="-457200" lvl="0" marL="457200" marR="0" rtl="0" algn="l">
              <a:lnSpc>
                <a:spcPct val="150000"/>
              </a:lnSpc>
              <a:spcBef>
                <a:spcPts val="0"/>
              </a:spcBef>
              <a:spcAft>
                <a:spcPts val="0"/>
              </a:spcAft>
              <a:buClr>
                <a:srgbClr val="C00000"/>
              </a:buClr>
              <a:buSzPts val="4400"/>
              <a:buFont typeface="Noto Sans Symbols"/>
              <a:buChar char="❖"/>
            </a:pPr>
            <a:r>
              <a:rPr b="0" i="0" lang="en-US" sz="4400" u="none">
                <a:solidFill>
                  <a:srgbClr val="C00000"/>
                </a:solidFill>
                <a:latin typeface="Times New Roman"/>
                <a:ea typeface="Times New Roman"/>
                <a:cs typeface="Times New Roman"/>
                <a:sym typeface="Times New Roman"/>
              </a:rPr>
              <a:t>High energy capacity</a:t>
            </a:r>
            <a:endParaRPr/>
          </a:p>
          <a:p>
            <a:pPr indent="-457200" lvl="0" marL="457200" marR="0" rtl="0" algn="l">
              <a:lnSpc>
                <a:spcPct val="150000"/>
              </a:lnSpc>
              <a:spcBef>
                <a:spcPts val="0"/>
              </a:spcBef>
              <a:spcAft>
                <a:spcPts val="0"/>
              </a:spcAft>
              <a:buClr>
                <a:srgbClr val="0070C0"/>
              </a:buClr>
              <a:buSzPts val="4400"/>
              <a:buFont typeface="Noto Sans Symbols"/>
              <a:buChar char="❖"/>
            </a:pPr>
            <a:r>
              <a:rPr b="0" i="0" lang="en-US" sz="4400" u="none">
                <a:solidFill>
                  <a:srgbClr val="0070C0"/>
                </a:solidFill>
                <a:latin typeface="Times New Roman"/>
                <a:ea typeface="Times New Roman"/>
                <a:cs typeface="Times New Roman"/>
                <a:sym typeface="Times New Roman"/>
              </a:rPr>
              <a:t>Long cycle life</a:t>
            </a:r>
            <a:endParaRPr/>
          </a:p>
          <a:p>
            <a:pPr indent="-457200" lvl="0" marL="457200" marR="0" rtl="0" algn="l">
              <a:lnSpc>
                <a:spcPct val="150000"/>
              </a:lnSpc>
              <a:spcBef>
                <a:spcPts val="0"/>
              </a:spcBef>
              <a:spcAft>
                <a:spcPts val="0"/>
              </a:spcAft>
              <a:buClr>
                <a:srgbClr val="C00000"/>
              </a:buClr>
              <a:buSzPts val="4400"/>
              <a:buFont typeface="Noto Sans Symbols"/>
              <a:buChar char="❖"/>
            </a:pPr>
            <a:r>
              <a:rPr b="0" i="0" lang="en-US" sz="4400" u="none">
                <a:solidFill>
                  <a:srgbClr val="C00000"/>
                </a:solidFill>
                <a:latin typeface="Times New Roman"/>
                <a:ea typeface="Times New Roman"/>
                <a:cs typeface="Times New Roman"/>
                <a:sym typeface="Times New Roman"/>
              </a:rPr>
              <a:t>High power density</a:t>
            </a:r>
            <a:endParaRPr/>
          </a:p>
          <a:p>
            <a:pPr indent="-457200" lvl="0" marL="457200" marR="0" rtl="0" algn="l">
              <a:lnSpc>
                <a:spcPct val="150000"/>
              </a:lnSpc>
              <a:spcBef>
                <a:spcPts val="0"/>
              </a:spcBef>
              <a:spcAft>
                <a:spcPts val="0"/>
              </a:spcAft>
              <a:buClr>
                <a:srgbClr val="0070C0"/>
              </a:buClr>
              <a:buSzPts val="4400"/>
              <a:buFont typeface="Noto Sans Symbols"/>
              <a:buChar char="❖"/>
            </a:pPr>
            <a:r>
              <a:rPr b="0" i="0" lang="en-US" sz="4400" u="none">
                <a:solidFill>
                  <a:srgbClr val="0070C0"/>
                </a:solidFill>
                <a:latin typeface="Times New Roman"/>
                <a:ea typeface="Times New Roman"/>
                <a:cs typeface="Times New Roman"/>
                <a:sym typeface="Times New Roman"/>
              </a:rPr>
              <a:t>Light weight</a:t>
            </a:r>
            <a:endParaRPr/>
          </a:p>
          <a:p>
            <a:pPr indent="-457200" lvl="0" marL="457200" marR="0" rtl="0" algn="l">
              <a:lnSpc>
                <a:spcPct val="150000"/>
              </a:lnSpc>
              <a:spcBef>
                <a:spcPts val="0"/>
              </a:spcBef>
              <a:spcAft>
                <a:spcPts val="0"/>
              </a:spcAft>
              <a:buClr>
                <a:srgbClr val="C00000"/>
              </a:buClr>
              <a:buSzPts val="4400"/>
              <a:buFont typeface="Noto Sans Symbols"/>
              <a:buChar char="❖"/>
            </a:pPr>
            <a:r>
              <a:rPr b="0" i="0" lang="en-US" sz="4400" u="none">
                <a:solidFill>
                  <a:srgbClr val="C00000"/>
                </a:solidFill>
                <a:latin typeface="Times New Roman"/>
                <a:ea typeface="Times New Roman"/>
                <a:cs typeface="Times New Roman"/>
                <a:sym typeface="Times New Roman"/>
              </a:rPr>
              <a:t>Low self-discharge</a:t>
            </a:r>
            <a:endParaRPr/>
          </a:p>
          <a:p>
            <a:pPr indent="-457200" lvl="0" marL="457200" marR="0" rtl="0" algn="l">
              <a:lnSpc>
                <a:spcPct val="150000"/>
              </a:lnSpc>
              <a:spcBef>
                <a:spcPts val="0"/>
              </a:spcBef>
              <a:spcAft>
                <a:spcPts val="0"/>
              </a:spcAft>
              <a:buClr>
                <a:srgbClr val="0070C0"/>
              </a:buClr>
              <a:buSzPts val="4400"/>
              <a:buFont typeface="Noto Sans Symbols"/>
              <a:buChar char="❖"/>
            </a:pPr>
            <a:r>
              <a:rPr b="0" i="0" lang="en-US" sz="4400" u="none">
                <a:solidFill>
                  <a:srgbClr val="0070C0"/>
                </a:solidFill>
                <a:latin typeface="Times New Roman"/>
                <a:ea typeface="Times New Roman"/>
                <a:cs typeface="Times New Roman"/>
                <a:sym typeface="Times New Roman"/>
              </a:rPr>
              <a:t>Absence of environmentally hazardous elements</a:t>
            </a:r>
            <a:endParaRPr/>
          </a:p>
        </p:txBody>
      </p:sp>
      <p:sp>
        <p:nvSpPr>
          <p:cNvPr id="301" name="Google Shape;301;p20"/>
          <p:cNvSpPr txBox="1"/>
          <p:nvPr/>
        </p:nvSpPr>
        <p:spPr>
          <a:xfrm>
            <a:off x="5708650" y="230187"/>
            <a:ext cx="9147175" cy="75723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Cathode Materials</a:t>
            </a:r>
            <a:endParaRPr/>
          </a:p>
        </p:txBody>
      </p:sp>
      <p:sp>
        <p:nvSpPr>
          <p:cNvPr id="302" name="Google Shape;302;p20"/>
          <p:cNvSpPr txBox="1"/>
          <p:nvPr/>
        </p:nvSpPr>
        <p:spPr>
          <a:xfrm>
            <a:off x="3727450" y="1201737"/>
            <a:ext cx="13563600" cy="106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C00000"/>
              </a:buClr>
              <a:buSzPts val="4800"/>
              <a:buFont typeface="Times New Roman"/>
              <a:buNone/>
            </a:pPr>
            <a:r>
              <a:rPr b="1" i="0" lang="en-US" sz="4800" u="none">
                <a:solidFill>
                  <a:srgbClr val="C00000"/>
                </a:solidFill>
                <a:latin typeface="Times New Roman"/>
                <a:ea typeface="Times New Roman"/>
                <a:cs typeface="Times New Roman"/>
                <a:sym typeface="Times New Roman"/>
              </a:rPr>
              <a:t>Desired characteristics of Cathode materials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1"/>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08" name="Google Shape;308;p21"/>
          <p:cNvSpPr txBox="1"/>
          <p:nvPr/>
        </p:nvSpPr>
        <p:spPr>
          <a:xfrm>
            <a:off x="908050" y="1158875"/>
            <a:ext cx="16992600" cy="9940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892A8"/>
              </a:buClr>
              <a:buSzPts val="4000"/>
              <a:buFont typeface="Noto Sans Symbols"/>
              <a:buNone/>
            </a:pPr>
            <a:r>
              <a:rPr b="0" i="0" lang="en-US" sz="4000" u="none">
                <a:solidFill>
                  <a:srgbClr val="3892A8"/>
                </a:solidFill>
                <a:latin typeface="Noto Sans Symbols"/>
                <a:ea typeface="Noto Sans Symbols"/>
                <a:cs typeface="Noto Sans Symbols"/>
                <a:sym typeface="Noto Sans Symbols"/>
              </a:rPr>
              <a:t>⚫ </a:t>
            </a:r>
            <a:r>
              <a:rPr b="0" i="0" lang="en-US" sz="4000" u="none">
                <a:solidFill>
                  <a:srgbClr val="0000FF"/>
                </a:solidFill>
                <a:latin typeface="Times New Roman"/>
                <a:ea typeface="Times New Roman"/>
                <a:cs typeface="Times New Roman"/>
                <a:sym typeface="Times New Roman"/>
              </a:rPr>
              <a:t>Role of electrolyte </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1) Ion conductor between cathode and anode</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2) Generally, Lithium salt dissolved in organic solvent</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3) Solid electrolyte is also possible if the ion conductivity is high at</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operating temperature.</a:t>
            </a:r>
            <a:endParaRPr/>
          </a:p>
          <a:p>
            <a:pPr indent="0" lvl="0" marL="0" marR="0" rtl="0" algn="l">
              <a:lnSpc>
                <a:spcPct val="100000"/>
              </a:lnSpc>
              <a:spcBef>
                <a:spcPts val="0"/>
              </a:spcBef>
              <a:spcAft>
                <a:spcPts val="0"/>
              </a:spcAft>
              <a:buClr>
                <a:srgbClr val="070BA9"/>
              </a:buClr>
              <a:buSzPts val="4000"/>
              <a:buFont typeface="Noto Sans Symbols"/>
              <a:buNone/>
            </a:pPr>
            <a:r>
              <a:rPr b="1" i="0" lang="en-US" sz="4000" u="none">
                <a:solidFill>
                  <a:srgbClr val="070BA9"/>
                </a:solidFill>
                <a:latin typeface="Noto Sans Symbols"/>
                <a:ea typeface="Noto Sans Symbols"/>
                <a:cs typeface="Noto Sans Symbols"/>
                <a:sym typeface="Noto Sans Symbols"/>
              </a:rPr>
              <a:t>⚫ </a:t>
            </a:r>
            <a:r>
              <a:rPr b="1" i="0" lang="en-US" sz="4000" u="none">
                <a:solidFill>
                  <a:srgbClr val="070BA9"/>
                </a:solidFill>
                <a:latin typeface="Times New Roman"/>
                <a:ea typeface="Times New Roman"/>
                <a:cs typeface="Times New Roman"/>
                <a:sym typeface="Times New Roman"/>
              </a:rPr>
              <a:t>Characteristics of Electrolyte </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1) Inert</a:t>
            </a:r>
            <a:endParaRPr/>
          </a:p>
          <a:p>
            <a:pPr indent="0" lvl="0" marL="0" marR="0" rtl="0" algn="l">
              <a:lnSpc>
                <a:spcPct val="10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2) </a:t>
            </a:r>
            <a:r>
              <a:rPr b="0" i="0" lang="en-US" sz="4000" u="none">
                <a:solidFill>
                  <a:srgbClr val="D537C2"/>
                </a:solidFill>
                <a:latin typeface="Times New Roman"/>
                <a:ea typeface="Times New Roman"/>
                <a:cs typeface="Times New Roman"/>
                <a:sym typeface="Times New Roman"/>
              </a:rPr>
              <a:t>High ionic conductivity, low viscosity</a:t>
            </a:r>
            <a:endParaRPr/>
          </a:p>
          <a:p>
            <a:pPr indent="0" lvl="0" marL="0" marR="0" rtl="0" algn="l">
              <a:lnSpc>
                <a:spcPct val="10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3) low melting point &amp; high dielectric constant (ε)</a:t>
            </a:r>
            <a:endParaRPr/>
          </a:p>
          <a:p>
            <a:pPr indent="0" lvl="0" marL="0" marR="0" rtl="0" algn="l">
              <a:lnSpc>
                <a:spcPct val="100000"/>
              </a:lnSpc>
              <a:spcBef>
                <a:spcPts val="0"/>
              </a:spcBef>
              <a:spcAft>
                <a:spcPts val="0"/>
              </a:spcAft>
              <a:buClr>
                <a:srgbClr val="FF0000"/>
              </a:buClr>
              <a:buSzPts val="4000"/>
              <a:buFont typeface="Times New Roman"/>
              <a:buNone/>
            </a:pPr>
            <a:r>
              <a:rPr b="0" i="0" lang="en-US" sz="4000" u="none">
                <a:solidFill>
                  <a:srgbClr val="FF0000"/>
                </a:solidFill>
                <a:latin typeface="Times New Roman"/>
                <a:ea typeface="Times New Roman"/>
                <a:cs typeface="Times New Roman"/>
                <a:sym typeface="Times New Roman"/>
              </a:rPr>
              <a:t>4) Appropriate concentration of Lithium salt</a:t>
            </a:r>
            <a:endParaRPr/>
          </a:p>
          <a:p>
            <a:pPr indent="0" lvl="0" marL="0" marR="0" rtl="0" algn="l">
              <a:lnSpc>
                <a:spcPct val="10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5) </a:t>
            </a:r>
            <a:r>
              <a:rPr b="0" i="0" lang="en-US" sz="4000" u="none">
                <a:solidFill>
                  <a:srgbClr val="D537C2"/>
                </a:solidFill>
                <a:latin typeface="Times New Roman"/>
                <a:ea typeface="Times New Roman"/>
                <a:cs typeface="Times New Roman"/>
                <a:sym typeface="Times New Roman"/>
              </a:rPr>
              <a:t>Chemical/thermal stability, High flash point (Tf), nontoxic,</a:t>
            </a:r>
            <a:endParaRPr/>
          </a:p>
          <a:p>
            <a:pPr indent="0" lvl="0" marL="0" marR="0" rtl="0" algn="l">
              <a:lnSpc>
                <a:spcPct val="100000"/>
              </a:lnSpc>
              <a:spcBef>
                <a:spcPts val="0"/>
              </a:spcBef>
              <a:spcAft>
                <a:spcPts val="0"/>
              </a:spcAft>
              <a:buClr>
                <a:srgbClr val="D537C2"/>
              </a:buClr>
              <a:buSzPts val="4000"/>
              <a:buFont typeface="Times New Roman"/>
              <a:buNone/>
            </a:pPr>
            <a:r>
              <a:rPr b="0" i="0" lang="en-US" sz="4000" u="none">
                <a:solidFill>
                  <a:srgbClr val="D537C2"/>
                </a:solidFill>
                <a:latin typeface="Times New Roman"/>
                <a:ea typeface="Times New Roman"/>
                <a:cs typeface="Times New Roman"/>
                <a:sym typeface="Times New Roman"/>
              </a:rPr>
              <a:t>6) Low cost</a:t>
            </a:r>
            <a:endParaRPr/>
          </a:p>
          <a:p>
            <a:pPr indent="0" lvl="0" marL="0" marR="0" rtl="0" algn="l">
              <a:lnSpc>
                <a:spcPct val="10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7) </a:t>
            </a:r>
            <a:r>
              <a:rPr b="0" i="0" lang="en-US" sz="4000" u="none">
                <a:solidFill>
                  <a:srgbClr val="FF0000"/>
                </a:solidFill>
                <a:latin typeface="Times New Roman"/>
                <a:ea typeface="Times New Roman"/>
                <a:cs typeface="Times New Roman"/>
                <a:sym typeface="Times New Roman"/>
              </a:rPr>
              <a:t>Environmental -friendly, non-toxic</a:t>
            </a:r>
            <a:endParaRPr/>
          </a:p>
          <a:p>
            <a:pPr indent="0" lvl="0" marL="0" marR="0" rtl="0" algn="l">
              <a:lnSpc>
                <a:spcPct val="100000"/>
              </a:lnSpc>
              <a:spcBef>
                <a:spcPts val="0"/>
              </a:spcBef>
              <a:spcAft>
                <a:spcPts val="0"/>
              </a:spcAft>
              <a:buClr>
                <a:schemeClr val="dk1"/>
              </a:buClr>
              <a:buSzPts val="4000"/>
              <a:buFont typeface="Calibri"/>
              <a:buNone/>
            </a:pPr>
            <a:r>
              <a:t/>
            </a:r>
            <a:endParaRPr b="0" i="0" sz="4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3892A8"/>
              </a:buClr>
              <a:buSzPts val="4000"/>
              <a:buFont typeface="Noto Sans Symbols"/>
              <a:buNone/>
            </a:pPr>
            <a:r>
              <a:rPr b="0" i="0" lang="en-US" sz="4000" u="none">
                <a:solidFill>
                  <a:srgbClr val="3892A8"/>
                </a:solidFill>
                <a:latin typeface="Noto Sans Symbols"/>
                <a:ea typeface="Noto Sans Symbols"/>
                <a:cs typeface="Noto Sans Symbols"/>
                <a:sym typeface="Noto Sans Symbols"/>
              </a:rPr>
              <a:t>⚫ </a:t>
            </a:r>
            <a:r>
              <a:rPr b="0" i="0" lang="en-US" sz="4000" u="none">
                <a:solidFill>
                  <a:srgbClr val="0000FF"/>
                </a:solidFill>
                <a:latin typeface="Times New Roman"/>
                <a:ea typeface="Times New Roman"/>
                <a:cs typeface="Times New Roman"/>
                <a:sym typeface="Times New Roman"/>
              </a:rPr>
              <a:t>Commercial electrolytes</a:t>
            </a:r>
            <a:r>
              <a:rPr b="0" i="0" lang="en-US" sz="4000" u="none">
                <a:solidFill>
                  <a:srgbClr val="000000"/>
                </a:solidFill>
                <a:latin typeface="Times New Roman"/>
                <a:ea typeface="Times New Roman"/>
                <a:cs typeface="Times New Roman"/>
                <a:sym typeface="Times New Roman"/>
              </a:rPr>
              <a:t>: LiPF</a:t>
            </a:r>
            <a:r>
              <a:rPr b="0" baseline="-25000" i="0" lang="en-US" sz="4000" u="none">
                <a:solidFill>
                  <a:srgbClr val="000000"/>
                </a:solidFill>
                <a:latin typeface="Times New Roman"/>
                <a:ea typeface="Times New Roman"/>
                <a:cs typeface="Times New Roman"/>
                <a:sym typeface="Times New Roman"/>
              </a:rPr>
              <a:t>6</a:t>
            </a:r>
            <a:r>
              <a:rPr b="0" i="0" lang="en-US" sz="4000" u="none">
                <a:solidFill>
                  <a:srgbClr val="000000"/>
                </a:solidFill>
                <a:latin typeface="Times New Roman"/>
                <a:ea typeface="Times New Roman"/>
                <a:cs typeface="Times New Roman"/>
                <a:sym typeface="Times New Roman"/>
              </a:rPr>
              <a:t> in Carbonate solvent, propylene carbonate, 1,2 dimethoxy ethane </a:t>
            </a:r>
            <a:endParaRPr/>
          </a:p>
        </p:txBody>
      </p:sp>
      <p:sp>
        <p:nvSpPr>
          <p:cNvPr id="309" name="Google Shape;309;p21"/>
          <p:cNvSpPr txBox="1"/>
          <p:nvPr/>
        </p:nvSpPr>
        <p:spPr>
          <a:xfrm>
            <a:off x="6623050" y="463550"/>
            <a:ext cx="4725987" cy="48101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Electrolytes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2"/>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15" name="Google Shape;315;p22"/>
          <p:cNvSpPr txBox="1"/>
          <p:nvPr/>
        </p:nvSpPr>
        <p:spPr>
          <a:xfrm>
            <a:off x="195262" y="1008062"/>
            <a:ext cx="19610387" cy="36750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7A7A7A"/>
              </a:buClr>
              <a:buSzPts val="4000"/>
              <a:buFont typeface="Book Antiqua"/>
              <a:buNone/>
            </a:pPr>
            <a:r>
              <a:rPr b="0" i="0" lang="en-US" sz="4000" u="none">
                <a:solidFill>
                  <a:srgbClr val="7A7A7A"/>
                </a:solidFill>
                <a:latin typeface="Book Antiqua"/>
                <a:ea typeface="Book Antiqua"/>
                <a:cs typeface="Book Antiqua"/>
                <a:sym typeface="Book Antiqua"/>
              </a:rPr>
              <a:t>1</a:t>
            </a:r>
            <a:r>
              <a:rPr b="0" i="0" lang="en-US" sz="4000" u="none">
                <a:solidFill>
                  <a:srgbClr val="000000"/>
                </a:solidFill>
                <a:latin typeface="Times New Roman"/>
                <a:ea typeface="Times New Roman"/>
                <a:cs typeface="Times New Roman"/>
                <a:sym typeface="Times New Roman"/>
              </a:rPr>
              <a:t>) Liquid electrolyte: LiPF</a:t>
            </a:r>
            <a:r>
              <a:rPr b="0" baseline="-25000" i="0" lang="en-US" sz="4000" u="none">
                <a:solidFill>
                  <a:srgbClr val="000000"/>
                </a:solidFill>
                <a:latin typeface="Times New Roman"/>
                <a:ea typeface="Times New Roman"/>
                <a:cs typeface="Times New Roman"/>
                <a:sym typeface="Times New Roman"/>
              </a:rPr>
              <a:t>6</a:t>
            </a:r>
            <a:r>
              <a:rPr b="0" i="0" lang="en-US" sz="4000" u="none">
                <a:solidFill>
                  <a:srgbClr val="000000"/>
                </a:solidFill>
                <a:latin typeface="Times New Roman"/>
                <a:ea typeface="Times New Roman"/>
                <a:cs typeface="Times New Roman"/>
                <a:sym typeface="Times New Roman"/>
              </a:rPr>
              <a:t> in 1,2, dimethoxy ethane</a:t>
            </a:r>
            <a:endParaRPr/>
          </a:p>
          <a:p>
            <a:pPr indent="0" lvl="0" marL="0" marR="0" rtl="0" algn="l">
              <a:lnSpc>
                <a:spcPct val="15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2) Molten lithium salt: LiCl, LiBr  etc </a:t>
            </a:r>
            <a:endParaRPr/>
          </a:p>
          <a:p>
            <a:pPr indent="0" lvl="0" marL="0" marR="0" rtl="0" algn="l">
              <a:lnSpc>
                <a:spcPct val="15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3) Amorphous Polymer Electrolytes: Lithium salts in Propylene carbonate  </a:t>
            </a:r>
            <a:endParaRPr/>
          </a:p>
          <a:p>
            <a:pPr indent="0" lvl="0" marL="0" marR="0" rtl="0" algn="l">
              <a:lnSpc>
                <a:spcPct val="150000"/>
              </a:lnSpc>
              <a:spcBef>
                <a:spcPts val="0"/>
              </a:spcBef>
              <a:spcAft>
                <a:spcPts val="0"/>
              </a:spcAft>
              <a:buClr>
                <a:srgbClr val="000000"/>
              </a:buClr>
              <a:buSzPts val="4000"/>
              <a:buFont typeface="Times New Roman"/>
              <a:buNone/>
            </a:pPr>
            <a:r>
              <a:rPr b="0" i="0" lang="en-US" sz="4000" u="none">
                <a:solidFill>
                  <a:srgbClr val="000000"/>
                </a:solidFill>
                <a:latin typeface="Times New Roman"/>
                <a:ea typeface="Times New Roman"/>
                <a:cs typeface="Times New Roman"/>
                <a:sym typeface="Times New Roman"/>
              </a:rPr>
              <a:t>4) Crystalline Polymers:</a:t>
            </a:r>
            <a:endParaRPr/>
          </a:p>
        </p:txBody>
      </p:sp>
      <p:sp>
        <p:nvSpPr>
          <p:cNvPr id="316" name="Google Shape;316;p22"/>
          <p:cNvSpPr txBox="1"/>
          <p:nvPr/>
        </p:nvSpPr>
        <p:spPr>
          <a:xfrm>
            <a:off x="203200" y="5121275"/>
            <a:ext cx="18053100" cy="4402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70BA9"/>
              </a:buClr>
              <a:buSzPts val="4000"/>
              <a:buFont typeface="Times New Roman"/>
              <a:buNone/>
            </a:pPr>
            <a:r>
              <a:rPr b="0" i="0" lang="en-US" sz="4000" u="none">
                <a:solidFill>
                  <a:srgbClr val="070BA9"/>
                </a:solidFill>
                <a:latin typeface="Times New Roman"/>
                <a:ea typeface="Times New Roman"/>
                <a:cs typeface="Times New Roman"/>
                <a:sym typeface="Times New Roman"/>
              </a:rPr>
              <a:t>Electrolyte additives</a:t>
            </a:r>
            <a:endParaRPr/>
          </a:p>
          <a:p>
            <a:pPr indent="0" lvl="0" marL="0" marR="0" rtl="0" algn="l">
              <a:lnSpc>
                <a:spcPct val="150000"/>
              </a:lnSpc>
              <a:spcBef>
                <a:spcPts val="0"/>
              </a:spcBef>
              <a:spcAft>
                <a:spcPts val="0"/>
              </a:spcAft>
              <a:buClr>
                <a:srgbClr val="070BA9"/>
              </a:buClr>
              <a:buSzPts val="4000"/>
              <a:buFont typeface="Times New Roman"/>
              <a:buNone/>
            </a:pPr>
            <a:r>
              <a:rPr b="0" i="0" lang="en-US" sz="4000" u="none">
                <a:solidFill>
                  <a:srgbClr val="070BA9"/>
                </a:solidFill>
                <a:latin typeface="Times New Roman"/>
                <a:ea typeface="Times New Roman"/>
                <a:cs typeface="Times New Roman"/>
                <a:sym typeface="Times New Roman"/>
              </a:rPr>
              <a:t>1) Those used for improving the ion conduction</a:t>
            </a:r>
            <a:endParaRPr/>
          </a:p>
          <a:p>
            <a:pPr indent="0" lvl="0" marL="0" marR="0" rtl="0" algn="l">
              <a:lnSpc>
                <a:spcPct val="150000"/>
              </a:lnSpc>
              <a:spcBef>
                <a:spcPts val="0"/>
              </a:spcBef>
              <a:spcAft>
                <a:spcPts val="0"/>
              </a:spcAft>
              <a:buClr>
                <a:srgbClr val="070BA9"/>
              </a:buClr>
              <a:buSzPts val="4000"/>
              <a:buFont typeface="Times New Roman"/>
              <a:buNone/>
            </a:pPr>
            <a:r>
              <a:rPr b="0" i="0" lang="en-US" sz="4000" u="none">
                <a:solidFill>
                  <a:srgbClr val="070BA9"/>
                </a:solidFill>
                <a:latin typeface="Times New Roman"/>
                <a:ea typeface="Times New Roman"/>
                <a:cs typeface="Times New Roman"/>
                <a:sym typeface="Times New Roman"/>
              </a:rPr>
              <a:t>properties in the bulk electrolytes</a:t>
            </a:r>
            <a:endParaRPr/>
          </a:p>
          <a:p>
            <a:pPr indent="0" lvl="0" marL="0" marR="0" rtl="0" algn="l">
              <a:lnSpc>
                <a:spcPct val="150000"/>
              </a:lnSpc>
              <a:spcBef>
                <a:spcPts val="0"/>
              </a:spcBef>
              <a:spcAft>
                <a:spcPts val="0"/>
              </a:spcAft>
              <a:buClr>
                <a:srgbClr val="070BA9"/>
              </a:buClr>
              <a:buSzPts val="4000"/>
              <a:buFont typeface="Times New Roman"/>
              <a:buNone/>
            </a:pPr>
            <a:r>
              <a:rPr b="0" i="0" lang="en-US" sz="4000" u="none">
                <a:solidFill>
                  <a:srgbClr val="070BA9"/>
                </a:solidFill>
                <a:latin typeface="Times New Roman"/>
                <a:ea typeface="Times New Roman"/>
                <a:cs typeface="Times New Roman"/>
                <a:sym typeface="Times New Roman"/>
              </a:rPr>
              <a:t>2) Those used for SEI chemistry modifications</a:t>
            </a:r>
            <a:endParaRPr/>
          </a:p>
          <a:p>
            <a:pPr indent="0" lvl="0" marL="0" marR="0" rtl="0" algn="l">
              <a:lnSpc>
                <a:spcPct val="150000"/>
              </a:lnSpc>
              <a:spcBef>
                <a:spcPts val="0"/>
              </a:spcBef>
              <a:spcAft>
                <a:spcPts val="0"/>
              </a:spcAft>
              <a:buClr>
                <a:srgbClr val="070BA9"/>
              </a:buClr>
              <a:buSzPts val="4000"/>
              <a:buFont typeface="Times New Roman"/>
              <a:buNone/>
            </a:pPr>
            <a:r>
              <a:rPr b="0" i="0" lang="en-US" sz="4000" u="none">
                <a:solidFill>
                  <a:srgbClr val="070BA9"/>
                </a:solidFill>
                <a:latin typeface="Times New Roman"/>
                <a:ea typeface="Times New Roman"/>
                <a:cs typeface="Times New Roman"/>
                <a:sym typeface="Times New Roman"/>
              </a:rPr>
              <a:t>3) Those used for preventing overcharging of the cells</a:t>
            </a:r>
            <a:endParaRPr/>
          </a:p>
        </p:txBody>
      </p:sp>
      <p:sp>
        <p:nvSpPr>
          <p:cNvPr id="317" name="Google Shape;317;p22"/>
          <p:cNvSpPr txBox="1"/>
          <p:nvPr/>
        </p:nvSpPr>
        <p:spPr>
          <a:xfrm>
            <a:off x="6305550" y="190500"/>
            <a:ext cx="7391400" cy="75723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Types of Electrolytes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23" name="Google Shape;323;p23"/>
          <p:cNvSpPr txBox="1"/>
          <p:nvPr/>
        </p:nvSpPr>
        <p:spPr>
          <a:xfrm>
            <a:off x="5673725" y="230187"/>
            <a:ext cx="9559925"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Construction and working of Li-ion batteries</a:t>
            </a:r>
            <a:endParaRPr/>
          </a:p>
        </p:txBody>
      </p:sp>
      <p:pic>
        <p:nvPicPr>
          <p:cNvPr id="324" name="Google Shape;324;p23"/>
          <p:cNvPicPr preferRelativeResize="0"/>
          <p:nvPr/>
        </p:nvPicPr>
        <p:blipFill rotWithShape="1">
          <a:blip r:embed="rId3">
            <a:alphaModFix/>
          </a:blip>
          <a:srcRect b="10780" l="0" r="0" t="0"/>
          <a:stretch/>
        </p:blipFill>
        <p:spPr>
          <a:xfrm>
            <a:off x="4770437" y="1493837"/>
            <a:ext cx="11277600" cy="832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30" name="Google Shape;330;p24"/>
          <p:cNvSpPr txBox="1"/>
          <p:nvPr/>
        </p:nvSpPr>
        <p:spPr>
          <a:xfrm>
            <a:off x="4870450" y="258762"/>
            <a:ext cx="11582400" cy="64611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a:solidFill>
                  <a:srgbClr val="000000"/>
                </a:solidFill>
                <a:latin typeface="Arial"/>
                <a:ea typeface="Arial"/>
                <a:cs typeface="Arial"/>
                <a:sym typeface="Arial"/>
              </a:rPr>
              <a:t>Construction and working of Li-ion batteries</a:t>
            </a:r>
            <a:endParaRPr/>
          </a:p>
        </p:txBody>
      </p:sp>
      <p:sp>
        <p:nvSpPr>
          <p:cNvPr id="331" name="Google Shape;331;p24"/>
          <p:cNvSpPr txBox="1"/>
          <p:nvPr/>
        </p:nvSpPr>
        <p:spPr>
          <a:xfrm>
            <a:off x="679450" y="1387475"/>
            <a:ext cx="9144000" cy="96059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203200" lvl="0" marL="0" marR="0" rtl="0" algn="l">
              <a:lnSpc>
                <a:spcPct val="15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Positive electrode: Lithiated form of a transition</a:t>
            </a:r>
            <a:endParaRPr/>
          </a:p>
          <a:p>
            <a:pPr indent="0" lvl="0" marL="0" marR="0" rtl="0" algn="l">
              <a:lnSpc>
                <a:spcPct val="15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metal oxide (lithium cobalt oxide-LiCoO</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 or </a:t>
            </a:r>
            <a:endParaRPr/>
          </a:p>
          <a:p>
            <a:pPr indent="0" lvl="0" marL="0" marR="0" rtl="0" algn="l">
              <a:lnSpc>
                <a:spcPct val="15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lithium manganese oxide LiMn</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a:t>
            </a:r>
            <a:endParaRPr/>
          </a:p>
          <a:p>
            <a:pPr indent="0" lvl="0" marL="0" marR="0" rtl="0" algn="l">
              <a:lnSpc>
                <a:spcPct val="15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203200" lvl="0" marL="0" marR="0" rtl="0" algn="l">
              <a:lnSpc>
                <a:spcPct val="15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 Negative electrode: Carbon (C),</a:t>
            </a:r>
            <a:endParaRPr/>
          </a:p>
          <a:p>
            <a:pPr indent="0" lvl="4" marL="1828800" marR="0" rtl="0" algn="l">
              <a:lnSpc>
                <a:spcPct val="15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         usually graphite (C</a:t>
            </a:r>
            <a:r>
              <a:rPr b="0" baseline="-25000" i="0" lang="en-US" sz="3200" u="none" cap="none" strike="noStrike">
                <a:solidFill>
                  <a:schemeClr val="dk1"/>
                </a:solidFill>
                <a:latin typeface="Times New Roman"/>
                <a:ea typeface="Times New Roman"/>
                <a:cs typeface="Times New Roman"/>
                <a:sym typeface="Times New Roman"/>
              </a:rPr>
              <a:t>6</a:t>
            </a:r>
            <a:r>
              <a:rPr b="0" i="0" lang="en-US" sz="3200" u="none" cap="none" strike="noStrike">
                <a:solidFill>
                  <a:schemeClr val="dk1"/>
                </a:solidFill>
                <a:latin typeface="Times New Roman"/>
                <a:ea typeface="Times New Roman"/>
                <a:cs typeface="Times New Roman"/>
                <a:sym typeface="Times New Roman"/>
              </a:rPr>
              <a:t>)</a:t>
            </a:r>
            <a:endParaRPr/>
          </a:p>
          <a:p>
            <a:pPr indent="0" lvl="0" marL="0" marR="0" rtl="0" algn="l">
              <a:lnSpc>
                <a:spcPct val="15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203200" lvl="0" marL="0" marR="0" rtl="0" algn="l">
              <a:lnSpc>
                <a:spcPct val="15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 Electrolyte: solid lithium-salt electrolytes </a:t>
            </a:r>
            <a:endParaRPr/>
          </a:p>
          <a:p>
            <a:pPr indent="0" lvl="0" marL="0" marR="0" rtl="0" algn="l">
              <a:lnSpc>
                <a:spcPct val="15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(LiPF</a:t>
            </a:r>
            <a:r>
              <a:rPr b="0" baseline="-25000" i="0" lang="en-US" sz="3200" u="none">
                <a:solidFill>
                  <a:schemeClr val="dk1"/>
                </a:solidFill>
                <a:latin typeface="Times New Roman"/>
                <a:ea typeface="Times New Roman"/>
                <a:cs typeface="Times New Roman"/>
                <a:sym typeface="Times New Roman"/>
              </a:rPr>
              <a:t>6</a:t>
            </a:r>
            <a:r>
              <a:rPr b="0" i="0" lang="en-US" sz="3200" u="none">
                <a:solidFill>
                  <a:schemeClr val="dk1"/>
                </a:solidFill>
                <a:latin typeface="Times New Roman"/>
                <a:ea typeface="Times New Roman"/>
                <a:cs typeface="Times New Roman"/>
                <a:sym typeface="Times New Roman"/>
              </a:rPr>
              <a:t>, LiBF</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or LiClO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a:t>
            </a:r>
            <a:endParaRPr/>
          </a:p>
          <a:p>
            <a:pPr indent="0" lvl="0" marL="0" marR="0" rtl="0" algn="l">
              <a:lnSpc>
                <a:spcPct val="15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and organic solvents (ether)</a:t>
            </a:r>
            <a:endParaRPr/>
          </a:p>
        </p:txBody>
      </p:sp>
      <p:pic>
        <p:nvPicPr>
          <p:cNvPr id="332" name="Google Shape;332;p24"/>
          <p:cNvPicPr preferRelativeResize="0"/>
          <p:nvPr/>
        </p:nvPicPr>
        <p:blipFill rotWithShape="1">
          <a:blip r:embed="rId3">
            <a:alphaModFix/>
          </a:blip>
          <a:srcRect b="0" l="0" r="0" t="0"/>
          <a:stretch/>
        </p:blipFill>
        <p:spPr>
          <a:xfrm>
            <a:off x="10661650" y="1492250"/>
            <a:ext cx="7385050" cy="91868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5"/>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38" name="Google Shape;338;p25"/>
          <p:cNvSpPr txBox="1"/>
          <p:nvPr/>
        </p:nvSpPr>
        <p:spPr>
          <a:xfrm>
            <a:off x="5099050" y="625475"/>
            <a:ext cx="6934200" cy="4794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 Li-ion battery system</a:t>
            </a:r>
            <a:endParaRPr/>
          </a:p>
        </p:txBody>
      </p:sp>
      <p:sp>
        <p:nvSpPr>
          <p:cNvPr id="339" name="Google Shape;339;p25"/>
          <p:cNvSpPr txBox="1"/>
          <p:nvPr/>
        </p:nvSpPr>
        <p:spPr>
          <a:xfrm>
            <a:off x="12033250" y="1392237"/>
            <a:ext cx="5997575" cy="847725"/>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Electrochemical Reactions</a:t>
            </a:r>
            <a:endParaRPr/>
          </a:p>
        </p:txBody>
      </p:sp>
      <p:sp>
        <p:nvSpPr>
          <p:cNvPr id="340" name="Google Shape;340;p25"/>
          <p:cNvSpPr txBox="1"/>
          <p:nvPr/>
        </p:nvSpPr>
        <p:spPr>
          <a:xfrm>
            <a:off x="12392025" y="2881312"/>
            <a:ext cx="2933700" cy="584200"/>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0000FF"/>
              </a:buClr>
              <a:buSzPts val="3200"/>
              <a:buFont typeface="Arial"/>
              <a:buChar char="•"/>
            </a:pPr>
            <a:r>
              <a:rPr b="1" i="0" lang="en-US" sz="3200" u="none">
                <a:solidFill>
                  <a:srgbClr val="0000FF"/>
                </a:solidFill>
                <a:latin typeface="Malgun Gothic"/>
                <a:ea typeface="Malgun Gothic"/>
                <a:cs typeface="Malgun Gothic"/>
                <a:sym typeface="Malgun Gothic"/>
              </a:rPr>
              <a:t> Cathode</a:t>
            </a:r>
            <a:endParaRPr/>
          </a:p>
        </p:txBody>
      </p:sp>
      <p:graphicFrame>
        <p:nvGraphicFramePr>
          <p:cNvPr id="341" name="Google Shape;341;p25"/>
          <p:cNvGraphicFramePr/>
          <p:nvPr/>
        </p:nvGraphicFramePr>
        <p:xfrm>
          <a:off x="8301037" y="3621087"/>
          <a:ext cx="10412412" cy="1355725"/>
        </p:xfrm>
        <a:graphic>
          <a:graphicData uri="http://schemas.openxmlformats.org/presentationml/2006/ole">
            <mc:AlternateContent>
              <mc:Choice Requires="v">
                <p:oleObj r:id="rId4" imgH="1355725" imgW="10412412" spid="_x0000_s1">
                  <p:embed/>
                </p:oleObj>
              </mc:Choice>
              <mc:Fallback>
                <p:oleObj r:id="rId5" imgH="1355725" imgW="10412412">
                  <p:embed/>
                  <p:pic>
                    <p:nvPicPr>
                      <p:cNvPr id="341" name="Google Shape;341;p25"/>
                      <p:cNvPicPr preferRelativeResize="0"/>
                      <p:nvPr/>
                    </p:nvPicPr>
                    <p:blipFill rotWithShape="1">
                      <a:blip r:embed="rId6">
                        <a:alphaModFix/>
                      </a:blip>
                      <a:srcRect b="0" l="0" r="0" t="0"/>
                      <a:stretch/>
                    </p:blipFill>
                    <p:spPr>
                      <a:xfrm>
                        <a:off x="8301037" y="3621087"/>
                        <a:ext cx="10412412" cy="1355725"/>
                      </a:xfrm>
                      <a:prstGeom prst="rect">
                        <a:avLst/>
                      </a:prstGeom>
                      <a:noFill/>
                      <a:ln>
                        <a:noFill/>
                      </a:ln>
                    </p:spPr>
                  </p:pic>
                </p:oleObj>
              </mc:Fallback>
            </mc:AlternateContent>
          </a:graphicData>
        </a:graphic>
      </p:graphicFrame>
      <p:graphicFrame>
        <p:nvGraphicFramePr>
          <p:cNvPr id="342" name="Google Shape;342;p25"/>
          <p:cNvGraphicFramePr/>
          <p:nvPr/>
        </p:nvGraphicFramePr>
        <p:xfrm>
          <a:off x="9096375" y="5954712"/>
          <a:ext cx="8194675" cy="1444625"/>
        </p:xfrm>
        <a:graphic>
          <a:graphicData uri="http://schemas.openxmlformats.org/presentationml/2006/ole">
            <mc:AlternateContent>
              <mc:Choice Requires="v">
                <p:oleObj r:id="rId7" imgH="1444625" imgW="8194675" spid="_x0000_s2">
                  <p:embed/>
                </p:oleObj>
              </mc:Choice>
              <mc:Fallback>
                <p:oleObj r:id="rId8" imgH="1444625" imgW="8194675">
                  <p:embed/>
                  <p:pic>
                    <p:nvPicPr>
                      <p:cNvPr id="342" name="Google Shape;342;p25"/>
                      <p:cNvPicPr preferRelativeResize="0"/>
                      <p:nvPr/>
                    </p:nvPicPr>
                    <p:blipFill rotWithShape="1">
                      <a:blip r:embed="rId9">
                        <a:alphaModFix/>
                      </a:blip>
                      <a:srcRect b="0" l="0" r="0" t="0"/>
                      <a:stretch/>
                    </p:blipFill>
                    <p:spPr>
                      <a:xfrm>
                        <a:off x="9096375" y="5954712"/>
                        <a:ext cx="8194675" cy="1444625"/>
                      </a:xfrm>
                      <a:prstGeom prst="rect">
                        <a:avLst/>
                      </a:prstGeom>
                      <a:noFill/>
                      <a:ln>
                        <a:noFill/>
                      </a:ln>
                    </p:spPr>
                  </p:pic>
                </p:oleObj>
              </mc:Fallback>
            </mc:AlternateContent>
          </a:graphicData>
        </a:graphic>
      </p:graphicFrame>
      <p:sp>
        <p:nvSpPr>
          <p:cNvPr id="343" name="Google Shape;343;p25"/>
          <p:cNvSpPr txBox="1"/>
          <p:nvPr/>
        </p:nvSpPr>
        <p:spPr>
          <a:xfrm>
            <a:off x="12847637" y="5353050"/>
            <a:ext cx="1749425" cy="584200"/>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FF0000"/>
              </a:buClr>
              <a:buSzPts val="3200"/>
              <a:buFont typeface="Arial"/>
              <a:buChar char="•"/>
            </a:pPr>
            <a:r>
              <a:rPr b="1" i="0" lang="en-US" sz="3200" u="none">
                <a:solidFill>
                  <a:srgbClr val="FF0000"/>
                </a:solidFill>
                <a:latin typeface="Malgun Gothic"/>
                <a:ea typeface="Malgun Gothic"/>
                <a:cs typeface="Malgun Gothic"/>
                <a:sym typeface="Malgun Gothic"/>
              </a:rPr>
              <a:t> Anode</a:t>
            </a:r>
            <a:endParaRPr/>
          </a:p>
        </p:txBody>
      </p:sp>
      <p:sp>
        <p:nvSpPr>
          <p:cNvPr id="344" name="Google Shape;344;p25"/>
          <p:cNvSpPr txBox="1"/>
          <p:nvPr/>
        </p:nvSpPr>
        <p:spPr>
          <a:xfrm>
            <a:off x="12963525" y="7773987"/>
            <a:ext cx="1633537" cy="523875"/>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3C8C93"/>
              </a:buClr>
              <a:buSzPts val="2800"/>
              <a:buFont typeface="Arial"/>
              <a:buChar char="•"/>
            </a:pPr>
            <a:r>
              <a:rPr b="1" i="0" lang="en-US" sz="2800" u="none">
                <a:solidFill>
                  <a:srgbClr val="3C8C93"/>
                </a:solidFill>
                <a:latin typeface="Malgun Gothic"/>
                <a:ea typeface="Malgun Gothic"/>
                <a:cs typeface="Malgun Gothic"/>
                <a:sym typeface="Malgun Gothic"/>
              </a:rPr>
              <a:t> Overall</a:t>
            </a:r>
            <a:endParaRPr/>
          </a:p>
        </p:txBody>
      </p:sp>
      <p:graphicFrame>
        <p:nvGraphicFramePr>
          <p:cNvPr id="345" name="Google Shape;345;p25"/>
          <p:cNvGraphicFramePr/>
          <p:nvPr/>
        </p:nvGraphicFramePr>
        <p:xfrm>
          <a:off x="9091612" y="8108950"/>
          <a:ext cx="9101137" cy="1352550"/>
        </p:xfrm>
        <a:graphic>
          <a:graphicData uri="http://schemas.openxmlformats.org/presentationml/2006/ole">
            <mc:AlternateContent>
              <mc:Choice Requires="v">
                <p:oleObj r:id="rId10" imgH="1352550" imgW="9101137" spid="_x0000_s3">
                  <p:embed/>
                </p:oleObj>
              </mc:Choice>
              <mc:Fallback>
                <p:oleObj r:id="rId11" imgH="1352550" imgW="9101137">
                  <p:embed/>
                  <p:pic>
                    <p:nvPicPr>
                      <p:cNvPr id="345" name="Google Shape;345;p25"/>
                      <p:cNvPicPr preferRelativeResize="0"/>
                      <p:nvPr/>
                    </p:nvPicPr>
                    <p:blipFill rotWithShape="1">
                      <a:blip r:embed="rId12">
                        <a:alphaModFix/>
                      </a:blip>
                      <a:srcRect b="0" l="0" r="0" t="0"/>
                      <a:stretch/>
                    </p:blipFill>
                    <p:spPr>
                      <a:xfrm>
                        <a:off x="9091612" y="8108950"/>
                        <a:ext cx="9101137" cy="1352550"/>
                      </a:xfrm>
                      <a:prstGeom prst="rect">
                        <a:avLst/>
                      </a:prstGeom>
                      <a:noFill/>
                      <a:ln>
                        <a:noFill/>
                      </a:ln>
                    </p:spPr>
                  </p:pic>
                </p:oleObj>
              </mc:Fallback>
            </mc:AlternateContent>
          </a:graphicData>
        </a:graphic>
      </p:graphicFrame>
      <p:cxnSp>
        <p:nvCxnSpPr>
          <p:cNvPr id="346" name="Google Shape;346;p25"/>
          <p:cNvCxnSpPr/>
          <p:nvPr/>
        </p:nvCxnSpPr>
        <p:spPr>
          <a:xfrm>
            <a:off x="11145837" y="7551737"/>
            <a:ext cx="4724400" cy="1587"/>
          </a:xfrm>
          <a:prstGeom prst="straightConnector1">
            <a:avLst/>
          </a:prstGeom>
          <a:solidFill>
            <a:schemeClr val="accent1"/>
          </a:solidFill>
          <a:ln cap="flat" cmpd="sng" w="38100">
            <a:solidFill>
              <a:srgbClr val="254061"/>
            </a:solidFill>
            <a:prstDash val="solid"/>
            <a:miter lim="800000"/>
            <a:headEnd len="med" w="med" type="none"/>
            <a:tailEnd len="med" w="med" type="none"/>
          </a:ln>
        </p:spPr>
      </p:cxnSp>
      <p:pic>
        <p:nvPicPr>
          <p:cNvPr id="347" name="Google Shape;347;p25"/>
          <p:cNvPicPr preferRelativeResize="0"/>
          <p:nvPr/>
        </p:nvPicPr>
        <p:blipFill rotWithShape="1">
          <a:blip r:embed="rId13">
            <a:alphaModFix/>
          </a:blip>
          <a:srcRect b="0" l="0" r="0" t="0"/>
          <a:stretch/>
        </p:blipFill>
        <p:spPr>
          <a:xfrm>
            <a:off x="1066800" y="1446212"/>
            <a:ext cx="6088062" cy="907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aphicFrame>
        <p:nvGraphicFramePr>
          <p:cNvPr id="352" name="Google Shape;352;p26"/>
          <p:cNvGraphicFramePr/>
          <p:nvPr/>
        </p:nvGraphicFramePr>
        <p:xfrm>
          <a:off x="3346450" y="2149475"/>
          <a:ext cx="13660437" cy="7686675"/>
        </p:xfrm>
        <a:graphic>
          <a:graphicData uri="http://schemas.openxmlformats.org/presentationml/2006/ole">
            <mc:AlternateContent>
              <mc:Choice Requires="v">
                <p:oleObj r:id="rId4" imgH="7686675" imgW="13660437" progId="PBrush" spid="_x0000_s1">
                  <p:embed/>
                </p:oleObj>
              </mc:Choice>
              <mc:Fallback>
                <p:oleObj r:id="rId5" imgH="7686675" imgW="13660437" progId="PBrush">
                  <p:embed/>
                  <p:pic>
                    <p:nvPicPr>
                      <p:cNvPr id="352" name="Google Shape;352;p26"/>
                      <p:cNvPicPr preferRelativeResize="0"/>
                      <p:nvPr/>
                    </p:nvPicPr>
                    <p:blipFill rotWithShape="1">
                      <a:blip r:embed="rId6">
                        <a:alphaModFix/>
                      </a:blip>
                      <a:srcRect b="0" l="0" r="0" t="0"/>
                      <a:stretch/>
                    </p:blipFill>
                    <p:spPr>
                      <a:xfrm>
                        <a:off x="3346450" y="2149475"/>
                        <a:ext cx="13660437" cy="7686675"/>
                      </a:xfrm>
                      <a:prstGeom prst="rect">
                        <a:avLst/>
                      </a:prstGeom>
                      <a:noFill/>
                      <a:ln>
                        <a:noFill/>
                      </a:ln>
                    </p:spPr>
                  </p:pic>
                </p:oleObj>
              </mc:Fallback>
            </mc:AlternateContent>
          </a:graphicData>
        </a:graphic>
      </p:graphicFrame>
      <p:sp>
        <p:nvSpPr>
          <p:cNvPr id="353" name="Google Shape;353;p26"/>
          <p:cNvSpPr txBox="1"/>
          <p:nvPr/>
        </p:nvSpPr>
        <p:spPr>
          <a:xfrm>
            <a:off x="5378450" y="320675"/>
            <a:ext cx="9594850"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Cell reaction/Working of Li-ion batteries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descr="Image result for lithium ion battery reaction equation" id="359" name="Google Shape;359;p27"/>
          <p:cNvPicPr preferRelativeResize="0"/>
          <p:nvPr/>
        </p:nvPicPr>
        <p:blipFill rotWithShape="1">
          <a:blip r:embed="rId3">
            <a:alphaModFix/>
          </a:blip>
          <a:srcRect b="0" l="0" r="0" t="0"/>
          <a:stretch/>
        </p:blipFill>
        <p:spPr>
          <a:xfrm>
            <a:off x="928687" y="2073275"/>
            <a:ext cx="18246725" cy="7683500"/>
          </a:xfrm>
          <a:prstGeom prst="rect">
            <a:avLst/>
          </a:prstGeom>
          <a:noFill/>
          <a:ln>
            <a:noFill/>
          </a:ln>
        </p:spPr>
      </p:pic>
      <p:sp>
        <p:nvSpPr>
          <p:cNvPr id="360" name="Google Shape;360;p27"/>
          <p:cNvSpPr txBox="1"/>
          <p:nvPr/>
        </p:nvSpPr>
        <p:spPr>
          <a:xfrm>
            <a:off x="4718050" y="225425"/>
            <a:ext cx="11445875"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 Charging and discharging reactions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366" name="Google Shape;366;p28"/>
          <p:cNvPicPr preferRelativeResize="0"/>
          <p:nvPr/>
        </p:nvPicPr>
        <p:blipFill rotWithShape="1">
          <a:blip r:embed="rId3">
            <a:alphaModFix/>
          </a:blip>
          <a:srcRect b="0" l="0" r="0" t="0"/>
          <a:stretch/>
        </p:blipFill>
        <p:spPr>
          <a:xfrm>
            <a:off x="3575050" y="1463675"/>
            <a:ext cx="13855700" cy="8839200"/>
          </a:xfrm>
          <a:prstGeom prst="rect">
            <a:avLst/>
          </a:prstGeom>
          <a:noFill/>
          <a:ln>
            <a:noFill/>
          </a:ln>
        </p:spPr>
      </p:pic>
      <p:sp>
        <p:nvSpPr>
          <p:cNvPr id="367" name="Google Shape;367;p28"/>
          <p:cNvSpPr txBox="1"/>
          <p:nvPr/>
        </p:nvSpPr>
        <p:spPr>
          <a:xfrm>
            <a:off x="5581650" y="549275"/>
            <a:ext cx="6902450" cy="4794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 Charging and discharging reactions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9"/>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
          <p:cNvPicPr preferRelativeResize="0"/>
          <p:nvPr/>
        </p:nvPicPr>
        <p:blipFill rotWithShape="1">
          <a:blip r:embed="rId3">
            <a:alphaModFix/>
          </a:blip>
          <a:srcRect b="0" l="0" r="0" t="0"/>
          <a:stretch/>
        </p:blipFill>
        <p:spPr>
          <a:xfrm>
            <a:off x="2611437" y="2590800"/>
            <a:ext cx="12973050" cy="6127750"/>
          </a:xfrm>
          <a:prstGeom prst="rect">
            <a:avLst/>
          </a:prstGeom>
          <a:noFill/>
          <a:ln>
            <a:noFill/>
          </a:ln>
        </p:spPr>
      </p:pic>
      <p:sp>
        <p:nvSpPr>
          <p:cNvPr id="156" name="Google Shape;156;p3"/>
          <p:cNvSpPr txBox="1"/>
          <p:nvPr/>
        </p:nvSpPr>
        <p:spPr>
          <a:xfrm>
            <a:off x="8002587" y="320675"/>
            <a:ext cx="4098925" cy="8826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200"/>
              <a:buFont typeface="Arial"/>
              <a:buNone/>
            </a:pPr>
            <a:r>
              <a:rPr b="0" i="0" lang="en-US" sz="5200" u="none">
                <a:solidFill>
                  <a:srgbClr val="000000"/>
                </a:solidFill>
                <a:latin typeface="Arial"/>
                <a:ea typeface="Arial"/>
                <a:cs typeface="Arial"/>
                <a:sym typeface="Arial"/>
              </a:rPr>
              <a:t>Types</a:t>
            </a:r>
            <a:endParaRPr/>
          </a:p>
        </p:txBody>
      </p:sp>
      <p:sp>
        <p:nvSpPr>
          <p:cNvPr id="157" name="Google Shape;157;p3"/>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378" name="Google Shape;378;p30"/>
          <p:cNvSpPr txBox="1"/>
          <p:nvPr/>
        </p:nvSpPr>
        <p:spPr>
          <a:xfrm>
            <a:off x="5403850" y="4283075"/>
            <a:ext cx="8266112"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600"/>
              <a:buFont typeface="Calibri"/>
              <a:buNone/>
            </a:pPr>
            <a:r>
              <a:rPr b="0" i="0" lang="en-US" sz="9600" u="none">
                <a:solidFill>
                  <a:schemeClr val="dk1"/>
                </a:solidFill>
                <a:latin typeface="Calibri"/>
                <a:ea typeface="Calibri"/>
                <a:cs typeface="Calibri"/>
                <a:sym typeface="Calibri"/>
              </a:rPr>
              <a:t>Super capacitor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nvSpPr>
        <p:spPr>
          <a:xfrm>
            <a:off x="6659562" y="231775"/>
            <a:ext cx="75390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History of Capacitors</a:t>
            </a:r>
            <a:endParaRPr/>
          </a:p>
        </p:txBody>
      </p:sp>
      <p:sp>
        <p:nvSpPr>
          <p:cNvPr id="384" name="Google Shape;384;p31"/>
          <p:cNvSpPr txBox="1"/>
          <p:nvPr/>
        </p:nvSpPr>
        <p:spPr>
          <a:xfrm>
            <a:off x="908050" y="2362200"/>
            <a:ext cx="6659562" cy="7464425"/>
          </a:xfrm>
          <a:prstGeom prst="rect">
            <a:avLst/>
          </a:prstGeom>
          <a:noFill/>
          <a:ln>
            <a:noFill/>
          </a:ln>
        </p:spPr>
        <p:txBody>
          <a:bodyPr anchorCtr="0" anchor="t" bIns="75375" lIns="150775" spcFirstLastPara="1" rIns="150775" wrap="square" tIns="75375">
            <a:noAutofit/>
          </a:bodyPr>
          <a:lstStyle/>
          <a:p>
            <a:pPr indent="-342900" lvl="0" marL="342900" marR="0" rtl="0" algn="l">
              <a:lnSpc>
                <a:spcPct val="140000"/>
              </a:lnSpc>
              <a:spcBef>
                <a:spcPts val="0"/>
              </a:spcBef>
              <a:spcAft>
                <a:spcPts val="0"/>
              </a:spcAft>
              <a:buClr>
                <a:schemeClr val="dk1"/>
              </a:buClr>
              <a:buSzPts val="3600"/>
              <a:buFont typeface="Calibri"/>
              <a:buChar char="•"/>
            </a:pPr>
            <a:r>
              <a:rPr b="0" i="0" lang="en-US" sz="3600" u="none">
                <a:solidFill>
                  <a:schemeClr val="dk1"/>
                </a:solidFill>
                <a:latin typeface="Calibri"/>
                <a:ea typeface="Calibri"/>
                <a:cs typeface="Calibri"/>
                <a:sym typeface="Calibri"/>
              </a:rPr>
              <a:t>In 1740, Ewald Georg von Kleist constructed the first capacitor.  </a:t>
            </a:r>
            <a:endParaRPr/>
          </a:p>
          <a:p>
            <a:pPr indent="-342900" lvl="0" marL="342900" marR="0" rtl="0" algn="l">
              <a:lnSpc>
                <a:spcPct val="140000"/>
              </a:lnSpc>
              <a:spcBef>
                <a:spcPts val="720"/>
              </a:spcBef>
              <a:spcAft>
                <a:spcPts val="0"/>
              </a:spcAft>
              <a:buClr>
                <a:schemeClr val="dk1"/>
              </a:buClr>
              <a:buSzPts val="3600"/>
              <a:buFont typeface="Calibri"/>
              <a:buChar char="•"/>
            </a:pPr>
            <a:r>
              <a:rPr b="0" i="0" lang="en-US" sz="3600" u="none">
                <a:solidFill>
                  <a:schemeClr val="dk1"/>
                </a:solidFill>
                <a:latin typeface="Calibri"/>
                <a:ea typeface="Calibri"/>
                <a:cs typeface="Calibri"/>
                <a:sym typeface="Calibri"/>
              </a:rPr>
              <a:t>In the same year Pieter von Musschenboek invented the Leyden Jar.</a:t>
            </a:r>
            <a:endParaRPr/>
          </a:p>
          <a:p>
            <a:pPr indent="-342900" lvl="0" marL="342900" marR="0" rtl="0" algn="l">
              <a:lnSpc>
                <a:spcPct val="140000"/>
              </a:lnSpc>
              <a:spcBef>
                <a:spcPts val="720"/>
              </a:spcBef>
              <a:spcAft>
                <a:spcPts val="0"/>
              </a:spcAft>
              <a:buClr>
                <a:schemeClr val="dk1"/>
              </a:buClr>
              <a:buSzPts val="3600"/>
              <a:buFont typeface="Calibri"/>
              <a:buChar char="•"/>
            </a:pPr>
            <a:r>
              <a:rPr b="0" i="0" lang="en-US" sz="3600" u="none">
                <a:solidFill>
                  <a:schemeClr val="dk1"/>
                </a:solidFill>
                <a:latin typeface="Calibri"/>
                <a:ea typeface="Calibri"/>
                <a:cs typeface="Calibri"/>
                <a:sym typeface="Calibri"/>
              </a:rPr>
              <a:t>Ben Franklin soon found out a flat piece of glass can be used in place of the jar model  </a:t>
            </a:r>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pic>
        <p:nvPicPr>
          <p:cNvPr descr="capacitor-5" id="385" name="Google Shape;385;p31"/>
          <p:cNvPicPr preferRelativeResize="0"/>
          <p:nvPr/>
        </p:nvPicPr>
        <p:blipFill rotWithShape="1">
          <a:blip r:embed="rId3">
            <a:alphaModFix/>
          </a:blip>
          <a:srcRect b="0" l="0" r="0" t="0"/>
          <a:stretch/>
        </p:blipFill>
        <p:spPr>
          <a:xfrm>
            <a:off x="9423400" y="2262187"/>
            <a:ext cx="7666037" cy="7664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nvSpPr>
        <p:spPr>
          <a:xfrm>
            <a:off x="2889250" y="1758950"/>
            <a:ext cx="7413625" cy="854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3900"/>
              <a:buFont typeface="Calibri"/>
              <a:buChar char="•"/>
            </a:pPr>
            <a:r>
              <a:rPr b="0" i="0" lang="en-US" sz="3900" u="none">
                <a:solidFill>
                  <a:schemeClr val="dk1"/>
                </a:solidFill>
                <a:latin typeface="Calibri"/>
                <a:ea typeface="Calibri"/>
                <a:cs typeface="Calibri"/>
                <a:sym typeface="Calibri"/>
              </a:rPr>
              <a:t>Two parallel plates with dielectric in between</a:t>
            </a:r>
            <a:endParaRPr/>
          </a:p>
          <a:p>
            <a:pPr indent="-342900" lvl="0" marL="342900" marR="0" rtl="0" algn="l">
              <a:lnSpc>
                <a:spcPct val="80000"/>
              </a:lnSpc>
              <a:spcBef>
                <a:spcPts val="780"/>
              </a:spcBef>
              <a:spcAft>
                <a:spcPts val="0"/>
              </a:spcAft>
              <a:buClr>
                <a:schemeClr val="dk1"/>
              </a:buClr>
              <a:buSzPts val="3900"/>
              <a:buFont typeface="Calibri"/>
              <a:buChar char="•"/>
            </a:pPr>
            <a:r>
              <a:rPr b="0" i="0" lang="en-US" sz="3900" u="none">
                <a:solidFill>
                  <a:schemeClr val="dk1"/>
                </a:solidFill>
                <a:latin typeface="Calibri"/>
                <a:ea typeface="Calibri"/>
                <a:cs typeface="Calibri"/>
                <a:sym typeface="Calibri"/>
              </a:rPr>
              <a:t>Capacitance limited by flat surface area and dielectric properties</a:t>
            </a:r>
            <a:endParaRPr/>
          </a:p>
          <a:p>
            <a:pPr indent="-95250" lvl="0" marL="342900" marR="0" rtl="0" algn="l">
              <a:lnSpc>
                <a:spcPct val="80000"/>
              </a:lnSpc>
              <a:spcBef>
                <a:spcPts val="780"/>
              </a:spcBef>
              <a:spcAft>
                <a:spcPts val="0"/>
              </a:spcAft>
              <a:buClr>
                <a:schemeClr val="dk1"/>
              </a:buClr>
              <a:buSzPts val="3900"/>
              <a:buFont typeface="Calibri"/>
              <a:buNone/>
            </a:pPr>
            <a:r>
              <a:t/>
            </a:r>
            <a:endParaRPr b="0" i="0" sz="3900" u="none">
              <a:solidFill>
                <a:schemeClr val="dk1"/>
              </a:solidFill>
              <a:latin typeface="Calibri"/>
              <a:ea typeface="Calibri"/>
              <a:cs typeface="Calibri"/>
              <a:sym typeface="Calibri"/>
            </a:endParaRPr>
          </a:p>
          <a:p>
            <a:pPr indent="-285750" lvl="1" marL="742950" marR="0" rtl="0" algn="l">
              <a:lnSpc>
                <a:spcPct val="100000"/>
              </a:lnSpc>
              <a:spcBef>
                <a:spcPts val="920"/>
              </a:spcBef>
              <a:spcAft>
                <a:spcPts val="0"/>
              </a:spcAft>
              <a:buClr>
                <a:schemeClr val="dk1"/>
              </a:buClr>
              <a:buSzPts val="4600"/>
              <a:buFont typeface="Calibri"/>
              <a:buNone/>
            </a:pPr>
            <a:r>
              <a:t/>
            </a:r>
            <a:endParaRPr b="0" i="0" sz="4600" u="none" cap="none" strike="noStrike">
              <a:solidFill>
                <a:schemeClr val="dk1"/>
              </a:solidFill>
              <a:latin typeface="Calibri"/>
              <a:ea typeface="Calibri"/>
              <a:cs typeface="Calibri"/>
              <a:sym typeface="Calibri"/>
            </a:endParaRPr>
          </a:p>
          <a:p>
            <a:pPr indent="-285750" lvl="1" marL="742950" marR="0" rtl="0" algn="l">
              <a:lnSpc>
                <a:spcPct val="100000"/>
              </a:lnSpc>
              <a:spcBef>
                <a:spcPts val="920"/>
              </a:spcBef>
              <a:spcAft>
                <a:spcPts val="0"/>
              </a:spcAft>
              <a:buClr>
                <a:schemeClr val="dk1"/>
              </a:buClr>
              <a:buSzPts val="4600"/>
              <a:buFont typeface="Calibri"/>
              <a:buNone/>
            </a:pPr>
            <a:r>
              <a:t/>
            </a:r>
            <a:endParaRPr b="0" i="0" sz="4600" u="none" cap="none" strike="noStrike">
              <a:solidFill>
                <a:schemeClr val="dk1"/>
              </a:solidFill>
              <a:latin typeface="Calibri"/>
              <a:ea typeface="Calibri"/>
              <a:cs typeface="Calibri"/>
              <a:sym typeface="Calibri"/>
            </a:endParaRPr>
          </a:p>
          <a:p>
            <a:pPr indent="-342900" lvl="0" marL="342900" marR="0" rtl="0" algn="l">
              <a:lnSpc>
                <a:spcPct val="100000"/>
              </a:lnSpc>
              <a:spcBef>
                <a:spcPts val="460"/>
              </a:spcBef>
              <a:spcAft>
                <a:spcPts val="0"/>
              </a:spcAft>
              <a:buClr>
                <a:schemeClr val="dk1"/>
              </a:buClr>
              <a:buSzPts val="2300"/>
              <a:buFont typeface="Calibri"/>
              <a:buNone/>
            </a:pPr>
            <a:r>
              <a:rPr b="0" i="1" lang="en-US" sz="2300" u="none">
                <a:solidFill>
                  <a:schemeClr val="dk1"/>
                </a:solidFill>
                <a:latin typeface="Calibri"/>
                <a:ea typeface="Calibri"/>
                <a:cs typeface="Calibri"/>
                <a:sym typeface="Calibri"/>
              </a:rPr>
              <a:t>		</a:t>
            </a:r>
            <a:endParaRPr b="0" i="0" sz="2300" u="none">
              <a:solidFill>
                <a:schemeClr val="dk1"/>
              </a:solidFill>
              <a:latin typeface="Calibri"/>
              <a:ea typeface="Calibri"/>
              <a:cs typeface="Calibri"/>
              <a:sym typeface="Calibri"/>
            </a:endParaRPr>
          </a:p>
          <a:p>
            <a:pPr indent="-285750" lvl="1" marL="742950" marR="0" rtl="0" algn="l">
              <a:lnSpc>
                <a:spcPct val="100000"/>
              </a:lnSpc>
              <a:spcBef>
                <a:spcPts val="580"/>
              </a:spcBef>
              <a:spcAft>
                <a:spcPts val="0"/>
              </a:spcAft>
              <a:buClr>
                <a:schemeClr val="dk1"/>
              </a:buClr>
              <a:buSzPts val="2900"/>
              <a:buFont typeface="Calibri"/>
              <a:buChar char="–"/>
            </a:pPr>
            <a:r>
              <a:rPr b="0" i="1" lang="en-US" sz="2900" u="none" cap="none" strike="noStrike">
                <a:solidFill>
                  <a:schemeClr val="dk1"/>
                </a:solidFill>
                <a:latin typeface="Calibri"/>
                <a:ea typeface="Calibri"/>
                <a:cs typeface="Calibri"/>
                <a:sym typeface="Calibri"/>
              </a:rPr>
              <a:t>C</a:t>
            </a:r>
            <a:r>
              <a:rPr b="0" i="0" lang="en-US" sz="2900" u="none" cap="none" strike="noStrike">
                <a:solidFill>
                  <a:schemeClr val="dk1"/>
                </a:solidFill>
                <a:latin typeface="Calibri"/>
                <a:ea typeface="Calibri"/>
                <a:cs typeface="Calibri"/>
                <a:sym typeface="Calibri"/>
              </a:rPr>
              <a:t> is the capacitance</a:t>
            </a:r>
            <a:endParaRPr/>
          </a:p>
          <a:p>
            <a:pPr indent="-285750" lvl="1" marL="742950" marR="0" rtl="0" algn="l">
              <a:lnSpc>
                <a:spcPct val="100000"/>
              </a:lnSpc>
              <a:spcBef>
                <a:spcPts val="580"/>
              </a:spcBef>
              <a:spcAft>
                <a:spcPts val="0"/>
              </a:spcAft>
              <a:buClr>
                <a:schemeClr val="dk1"/>
              </a:buClr>
              <a:buSzPts val="2900"/>
              <a:buFont typeface="Calibri"/>
              <a:buChar char="–"/>
            </a:pPr>
            <a:r>
              <a:rPr b="0" i="1" lang="en-US" sz="2900" u="none" cap="none" strike="noStrike">
                <a:solidFill>
                  <a:schemeClr val="dk1"/>
                </a:solidFill>
                <a:latin typeface="Calibri"/>
                <a:ea typeface="Calibri"/>
                <a:cs typeface="Calibri"/>
                <a:sym typeface="Calibri"/>
              </a:rPr>
              <a:t>A</a:t>
            </a:r>
            <a:r>
              <a:rPr b="0" i="0" lang="en-US" sz="2900" u="none" cap="none" strike="noStrike">
                <a:solidFill>
                  <a:schemeClr val="dk1"/>
                </a:solidFill>
                <a:latin typeface="Calibri"/>
                <a:ea typeface="Calibri"/>
                <a:cs typeface="Calibri"/>
                <a:sym typeface="Calibri"/>
              </a:rPr>
              <a:t> is the area </a:t>
            </a:r>
            <a:endParaRPr/>
          </a:p>
          <a:p>
            <a:pPr indent="-285750" lvl="1" marL="742950" marR="0" rtl="0" algn="l">
              <a:lnSpc>
                <a:spcPct val="100000"/>
              </a:lnSpc>
              <a:spcBef>
                <a:spcPts val="580"/>
              </a:spcBef>
              <a:spcAft>
                <a:spcPts val="0"/>
              </a:spcAft>
              <a:buClr>
                <a:schemeClr val="dk1"/>
              </a:buClr>
              <a:buSzPts val="2900"/>
              <a:buFont typeface="Calibri"/>
              <a:buChar char="–"/>
            </a:pPr>
            <a:r>
              <a:rPr b="0" i="1" lang="en-US" sz="2900" u="none" cap="none" strike="noStrike">
                <a:solidFill>
                  <a:schemeClr val="dk1"/>
                </a:solidFill>
                <a:latin typeface="Calibri"/>
                <a:ea typeface="Calibri"/>
                <a:cs typeface="Calibri"/>
                <a:sym typeface="Calibri"/>
              </a:rPr>
              <a:t>ε</a:t>
            </a:r>
            <a:r>
              <a:rPr b="0" i="0" lang="en-US" sz="1700" u="none" cap="none" strike="noStrike">
                <a:solidFill>
                  <a:schemeClr val="dk1"/>
                </a:solidFill>
                <a:latin typeface="Calibri"/>
                <a:ea typeface="Calibri"/>
                <a:cs typeface="Calibri"/>
                <a:sym typeface="Calibri"/>
              </a:rPr>
              <a:t>r</a:t>
            </a:r>
            <a:r>
              <a:rPr b="0" i="0" lang="en-US" sz="2900" u="none" cap="none" strike="noStrike">
                <a:solidFill>
                  <a:schemeClr val="dk1"/>
                </a:solidFill>
                <a:latin typeface="Calibri"/>
                <a:ea typeface="Calibri"/>
                <a:cs typeface="Calibri"/>
                <a:sym typeface="Calibri"/>
              </a:rPr>
              <a:t> is the relative static permittivity   (dielectric constant) </a:t>
            </a:r>
            <a:endParaRPr/>
          </a:p>
          <a:p>
            <a:pPr indent="-285750" lvl="1" marL="742950" marR="0" rtl="0" algn="l">
              <a:lnSpc>
                <a:spcPct val="100000"/>
              </a:lnSpc>
              <a:spcBef>
                <a:spcPts val="580"/>
              </a:spcBef>
              <a:spcAft>
                <a:spcPts val="0"/>
              </a:spcAft>
              <a:buClr>
                <a:schemeClr val="dk1"/>
              </a:buClr>
              <a:buSzPts val="2900"/>
              <a:buFont typeface="Calibri"/>
              <a:buChar char="–"/>
            </a:pPr>
            <a:r>
              <a:rPr b="0" i="1" lang="en-US" sz="2900" u="none" cap="none" strike="noStrike">
                <a:solidFill>
                  <a:schemeClr val="dk1"/>
                </a:solidFill>
                <a:latin typeface="Calibri"/>
                <a:ea typeface="Calibri"/>
                <a:cs typeface="Calibri"/>
                <a:sym typeface="Calibri"/>
              </a:rPr>
              <a:t>ε</a:t>
            </a:r>
            <a:r>
              <a:rPr b="0" i="0" lang="en-US" sz="1700" u="none" cap="none" strike="noStrike">
                <a:solidFill>
                  <a:schemeClr val="dk1"/>
                </a:solidFill>
                <a:latin typeface="Calibri"/>
                <a:ea typeface="Calibri"/>
                <a:cs typeface="Calibri"/>
                <a:sym typeface="Calibri"/>
              </a:rPr>
              <a:t>o</a:t>
            </a:r>
            <a:r>
              <a:rPr b="0" i="0" lang="en-US" sz="2900" u="none" cap="none" strike="noStrike">
                <a:solidFill>
                  <a:schemeClr val="dk1"/>
                </a:solidFill>
                <a:latin typeface="Calibri"/>
                <a:ea typeface="Calibri"/>
                <a:cs typeface="Calibri"/>
                <a:sym typeface="Calibri"/>
              </a:rPr>
              <a:t> is the permittivity of free space (8.854x10-12 F/m)</a:t>
            </a:r>
            <a:endParaRPr/>
          </a:p>
          <a:p>
            <a:pPr indent="-285750" lvl="1" marL="742950" marR="0" rtl="0" algn="l">
              <a:lnSpc>
                <a:spcPct val="100000"/>
              </a:lnSpc>
              <a:spcBef>
                <a:spcPts val="580"/>
              </a:spcBef>
              <a:spcAft>
                <a:spcPts val="0"/>
              </a:spcAft>
              <a:buClr>
                <a:schemeClr val="dk1"/>
              </a:buClr>
              <a:buSzPts val="2900"/>
              <a:buFont typeface="Calibri"/>
              <a:buChar char="–"/>
            </a:pPr>
            <a:r>
              <a:rPr b="0" i="1" lang="en-US" sz="2900" u="none" cap="none" strike="noStrike">
                <a:solidFill>
                  <a:schemeClr val="dk1"/>
                </a:solidFill>
                <a:latin typeface="Calibri"/>
                <a:ea typeface="Calibri"/>
                <a:cs typeface="Calibri"/>
                <a:sym typeface="Calibri"/>
              </a:rPr>
              <a:t>d</a:t>
            </a:r>
            <a:r>
              <a:rPr b="0" i="0" lang="en-US" sz="2900" u="none" cap="none" strike="noStrike">
                <a:solidFill>
                  <a:schemeClr val="dk1"/>
                </a:solidFill>
                <a:latin typeface="Calibri"/>
                <a:ea typeface="Calibri"/>
                <a:cs typeface="Calibri"/>
                <a:sym typeface="Calibri"/>
              </a:rPr>
              <a:t> is distance</a:t>
            </a:r>
            <a:endParaRPr/>
          </a:p>
        </p:txBody>
      </p:sp>
      <p:pic>
        <p:nvPicPr>
          <p:cNvPr descr="Eqn_Cap" id="391" name="Google Shape;391;p32"/>
          <p:cNvPicPr preferRelativeResize="0"/>
          <p:nvPr/>
        </p:nvPicPr>
        <p:blipFill rotWithShape="1">
          <a:blip r:embed="rId3">
            <a:alphaModFix/>
          </a:blip>
          <a:srcRect b="0" l="0" r="0" t="0"/>
          <a:stretch/>
        </p:blipFill>
        <p:spPr>
          <a:xfrm>
            <a:off x="4146550" y="4775200"/>
            <a:ext cx="3643312" cy="2262187"/>
          </a:xfrm>
          <a:prstGeom prst="rect">
            <a:avLst/>
          </a:prstGeom>
          <a:noFill/>
          <a:ln>
            <a:noFill/>
          </a:ln>
        </p:spPr>
      </p:pic>
      <p:pic>
        <p:nvPicPr>
          <p:cNvPr id="392" name="Google Shape;392;p32"/>
          <p:cNvPicPr preferRelativeResize="0"/>
          <p:nvPr/>
        </p:nvPicPr>
        <p:blipFill rotWithShape="1">
          <a:blip r:embed="rId4">
            <a:alphaModFix/>
          </a:blip>
          <a:srcRect b="0" l="0" r="0" t="0"/>
          <a:stretch/>
        </p:blipFill>
        <p:spPr>
          <a:xfrm>
            <a:off x="10680700" y="6030912"/>
            <a:ext cx="6643687" cy="4729162"/>
          </a:xfrm>
          <a:prstGeom prst="rect">
            <a:avLst/>
          </a:prstGeom>
          <a:noFill/>
          <a:ln>
            <a:noFill/>
          </a:ln>
        </p:spPr>
      </p:pic>
      <p:pic>
        <p:nvPicPr>
          <p:cNvPr id="393" name="Google Shape;393;p32"/>
          <p:cNvPicPr preferRelativeResize="0"/>
          <p:nvPr/>
        </p:nvPicPr>
        <p:blipFill rotWithShape="1">
          <a:blip r:embed="rId5">
            <a:alphaModFix/>
          </a:blip>
          <a:srcRect b="0" l="0" r="0" t="0"/>
          <a:stretch/>
        </p:blipFill>
        <p:spPr>
          <a:xfrm>
            <a:off x="10680700" y="1382712"/>
            <a:ext cx="6643687" cy="4429125"/>
          </a:xfrm>
          <a:prstGeom prst="rect">
            <a:avLst/>
          </a:prstGeom>
          <a:noFill/>
          <a:ln>
            <a:noFill/>
          </a:ln>
        </p:spPr>
      </p:pic>
      <p:sp>
        <p:nvSpPr>
          <p:cNvPr id="394" name="Google Shape;394;p32"/>
          <p:cNvSpPr txBox="1"/>
          <p:nvPr/>
        </p:nvSpPr>
        <p:spPr>
          <a:xfrm>
            <a:off x="6659562" y="250825"/>
            <a:ext cx="75390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Capacitors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3"/>
          <p:cNvPicPr preferRelativeResize="0"/>
          <p:nvPr/>
        </p:nvPicPr>
        <p:blipFill rotWithShape="1">
          <a:blip r:embed="rId3">
            <a:alphaModFix/>
          </a:blip>
          <a:srcRect b="0" l="0" r="0" t="0"/>
          <a:stretch/>
        </p:blipFill>
        <p:spPr>
          <a:xfrm>
            <a:off x="4673600" y="2513012"/>
            <a:ext cx="10756900" cy="7697787"/>
          </a:xfrm>
          <a:prstGeom prst="rect">
            <a:avLst/>
          </a:prstGeom>
          <a:noFill/>
          <a:ln>
            <a:noFill/>
          </a:ln>
        </p:spPr>
      </p:pic>
      <p:sp>
        <p:nvSpPr>
          <p:cNvPr id="400" name="Google Shape;400;p33"/>
          <p:cNvSpPr txBox="1"/>
          <p:nvPr/>
        </p:nvSpPr>
        <p:spPr>
          <a:xfrm>
            <a:off x="4397375" y="376237"/>
            <a:ext cx="12020550"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Introduction to super capacitors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nvSpPr>
        <p:spPr>
          <a:xfrm>
            <a:off x="10052050" y="1758950"/>
            <a:ext cx="7793037" cy="8388350"/>
          </a:xfrm>
          <a:prstGeom prst="rect">
            <a:avLst/>
          </a:prstGeom>
          <a:noFill/>
          <a:ln>
            <a:noFill/>
          </a:ln>
        </p:spPr>
        <p:txBody>
          <a:bodyPr anchorCtr="0" anchor="t" bIns="45700" lIns="91425" spcFirstLastPara="1" rIns="91425" wrap="square" tIns="45700">
            <a:spAutoFit/>
          </a:bodyPr>
          <a:lstStyle/>
          <a:p>
            <a:pPr indent="-565150" lvl="0" marL="565150" marR="0" rtl="0" algn="l">
              <a:lnSpc>
                <a:spcPct val="15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The purpose of having separator is to prevent the charges moving across the electrodes.</a:t>
            </a:r>
            <a:endParaRPr/>
          </a:p>
          <a:p>
            <a:pPr indent="-565150" lvl="0" marL="565150" marR="0" rtl="0" algn="l">
              <a:lnSpc>
                <a:spcPct val="15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The amount of energy stored is very large as compared to standard capacitor because of the enormous surface area created by the porous carbon electrodes and the small charge separation created by the dielectric separator.</a:t>
            </a:r>
            <a:endParaRPr/>
          </a:p>
          <a:p>
            <a:pPr indent="-565150" lvl="0" marL="565150" marR="0" rtl="0" algn="l">
              <a:lnSpc>
                <a:spcPct val="15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The distance between the plates is in the order of angstroms.</a:t>
            </a:r>
            <a:endParaRPr/>
          </a:p>
        </p:txBody>
      </p:sp>
      <p:pic>
        <p:nvPicPr>
          <p:cNvPr id="406" name="Google Shape;406;p34"/>
          <p:cNvPicPr preferRelativeResize="0"/>
          <p:nvPr/>
        </p:nvPicPr>
        <p:blipFill rotWithShape="1">
          <a:blip r:embed="rId3">
            <a:alphaModFix/>
          </a:blip>
          <a:srcRect b="52357" l="4551" r="2145" t="5215"/>
          <a:stretch/>
        </p:blipFill>
        <p:spPr>
          <a:xfrm>
            <a:off x="2763837" y="2513012"/>
            <a:ext cx="6869112" cy="6032500"/>
          </a:xfrm>
          <a:prstGeom prst="rect">
            <a:avLst/>
          </a:prstGeom>
          <a:noFill/>
          <a:ln>
            <a:noFill/>
          </a:ln>
        </p:spPr>
      </p:pic>
      <p:sp>
        <p:nvSpPr>
          <p:cNvPr id="407" name="Google Shape;407;p34"/>
          <p:cNvSpPr txBox="1"/>
          <p:nvPr/>
        </p:nvSpPr>
        <p:spPr>
          <a:xfrm>
            <a:off x="4397375" y="376237"/>
            <a:ext cx="12020550"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Introduction to super capacitors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nvSpPr>
        <p:spPr>
          <a:xfrm>
            <a:off x="2638425" y="1633537"/>
            <a:ext cx="14827250" cy="7215187"/>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0000"/>
              </a:buClr>
              <a:buSzPts val="3900"/>
              <a:buFont typeface="Times New Roman"/>
              <a:buNone/>
            </a:pPr>
            <a:r>
              <a:rPr b="0" i="0" lang="en-US" sz="3900" u="none">
                <a:solidFill>
                  <a:srgbClr val="FF0000"/>
                </a:solidFill>
                <a:latin typeface="Times New Roman"/>
                <a:ea typeface="Times New Roman"/>
                <a:cs typeface="Times New Roman"/>
                <a:sym typeface="Times New Roman"/>
              </a:rPr>
              <a:t> A </a:t>
            </a:r>
            <a:r>
              <a:rPr b="1" i="0" lang="en-US" sz="3900" u="none">
                <a:solidFill>
                  <a:srgbClr val="FF0000"/>
                </a:solidFill>
                <a:latin typeface="Times New Roman"/>
                <a:ea typeface="Times New Roman"/>
                <a:cs typeface="Times New Roman"/>
                <a:sym typeface="Times New Roman"/>
              </a:rPr>
              <a:t>supercapacitor </a:t>
            </a:r>
            <a:r>
              <a:rPr b="0" i="0" lang="en-US" sz="3900" u="none">
                <a:solidFill>
                  <a:srgbClr val="FF0000"/>
                </a:solidFill>
                <a:latin typeface="Times New Roman"/>
                <a:ea typeface="Times New Roman"/>
                <a:cs typeface="Times New Roman"/>
                <a:sym typeface="Times New Roman"/>
              </a:rPr>
              <a:t>is an electrochemical capacitor that has an very high energy density as compared to common capacitors, about 100 times greater.</a:t>
            </a:r>
            <a:endParaRPr/>
          </a:p>
          <a:p>
            <a:pPr indent="0" lvl="0" marL="0" marR="0" rtl="0" algn="l">
              <a:lnSpc>
                <a:spcPct val="20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0000FF"/>
                </a:solidFill>
                <a:latin typeface="Times New Roman"/>
                <a:ea typeface="Times New Roman"/>
                <a:cs typeface="Times New Roman"/>
                <a:sym typeface="Times New Roman"/>
              </a:rPr>
              <a:t>Supercapacitor is also known as Electric Double Layer Capacitor(EDLC) or Ultracapacitor.</a:t>
            </a:r>
            <a:endParaRPr/>
          </a:p>
          <a:p>
            <a:pPr indent="0" lvl="0" marL="0" marR="0" rtl="0" algn="l">
              <a:lnSpc>
                <a:spcPct val="20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FF0000"/>
                </a:solidFill>
                <a:latin typeface="Times New Roman"/>
                <a:ea typeface="Times New Roman"/>
                <a:cs typeface="Times New Roman"/>
                <a:sym typeface="Times New Roman"/>
              </a:rPr>
              <a:t>The capacitance range is From 100 Farad to 5K Farad</a:t>
            </a:r>
            <a:endParaRPr/>
          </a:p>
        </p:txBody>
      </p:sp>
      <p:sp>
        <p:nvSpPr>
          <p:cNvPr id="413" name="Google Shape;413;p35"/>
          <p:cNvSpPr txBox="1"/>
          <p:nvPr/>
        </p:nvSpPr>
        <p:spPr>
          <a:xfrm>
            <a:off x="5845175" y="376237"/>
            <a:ext cx="8921750"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SUPERCAPACITOR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nvSpPr>
        <p:spPr>
          <a:xfrm>
            <a:off x="5740400" y="376237"/>
            <a:ext cx="9802812"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History of Super Capacitors</a:t>
            </a:r>
            <a:endParaRPr/>
          </a:p>
        </p:txBody>
      </p:sp>
      <p:sp>
        <p:nvSpPr>
          <p:cNvPr id="419" name="Google Shape;419;p36"/>
          <p:cNvSpPr txBox="1"/>
          <p:nvPr/>
        </p:nvSpPr>
        <p:spPr>
          <a:xfrm>
            <a:off x="2795587" y="1922462"/>
            <a:ext cx="14512925" cy="7464425"/>
          </a:xfrm>
          <a:prstGeom prst="rect">
            <a:avLst/>
          </a:prstGeom>
          <a:noFill/>
          <a:ln>
            <a:noFill/>
          </a:ln>
        </p:spPr>
        <p:txBody>
          <a:bodyPr anchorCtr="0" anchor="t" bIns="75375" lIns="150775" spcFirstLastPara="1" rIns="150775" wrap="square" tIns="75375">
            <a:noAutofit/>
          </a:bodyPr>
          <a:lstStyle/>
          <a:p>
            <a:pPr indent="-342900" lvl="0" marL="342900" marR="0" rtl="0" algn="l">
              <a:lnSpc>
                <a:spcPct val="220000"/>
              </a:lnSpc>
              <a:spcBef>
                <a:spcPts val="0"/>
              </a:spcBef>
              <a:spcAft>
                <a:spcPts val="0"/>
              </a:spcAft>
              <a:buClr>
                <a:srgbClr val="FF0000"/>
              </a:buClr>
              <a:buSzPts val="3600"/>
              <a:buFont typeface="Times New Roman"/>
              <a:buChar char="•"/>
            </a:pPr>
            <a:r>
              <a:rPr b="0" i="0" lang="en-US" sz="3600" u="none">
                <a:solidFill>
                  <a:srgbClr val="FF0000"/>
                </a:solidFill>
                <a:latin typeface="Times New Roman"/>
                <a:ea typeface="Times New Roman"/>
                <a:cs typeface="Times New Roman"/>
                <a:sym typeface="Times New Roman"/>
              </a:rPr>
              <a:t>The Electric Double Layer Capacitor effect was first noticed in 1957 by General Electric.  </a:t>
            </a:r>
            <a:endParaRPr/>
          </a:p>
          <a:p>
            <a:pPr indent="-342900" lvl="0" marL="342900" marR="0" rtl="0" algn="l">
              <a:lnSpc>
                <a:spcPct val="220000"/>
              </a:lnSpc>
              <a:spcBef>
                <a:spcPts val="720"/>
              </a:spcBef>
              <a:spcAft>
                <a:spcPts val="0"/>
              </a:spcAft>
              <a:buClr>
                <a:srgbClr val="0000FF"/>
              </a:buClr>
              <a:buSzPts val="3600"/>
              <a:buFont typeface="Times New Roman"/>
              <a:buChar char="•"/>
            </a:pPr>
            <a:r>
              <a:rPr b="0" i="0" lang="en-US" sz="3600" u="none">
                <a:solidFill>
                  <a:srgbClr val="0000FF"/>
                </a:solidFill>
                <a:latin typeface="Times New Roman"/>
                <a:ea typeface="Times New Roman"/>
                <a:cs typeface="Times New Roman"/>
                <a:sym typeface="Times New Roman"/>
              </a:rPr>
              <a:t>In 1957 H. Becker developed a "Low voltage electrolytic capacitor with porous carbon electrodes".</a:t>
            </a:r>
            <a:endParaRPr/>
          </a:p>
          <a:p>
            <a:pPr indent="-342900" lvl="0" marL="342900" marR="0" rtl="0" algn="l">
              <a:lnSpc>
                <a:spcPct val="220000"/>
              </a:lnSpc>
              <a:spcBef>
                <a:spcPts val="720"/>
              </a:spcBef>
              <a:spcAft>
                <a:spcPts val="0"/>
              </a:spcAft>
              <a:buClr>
                <a:srgbClr val="FF0000"/>
              </a:buClr>
              <a:buSzPts val="3600"/>
              <a:buFont typeface="Times New Roman"/>
              <a:buChar char="•"/>
            </a:pPr>
            <a:r>
              <a:rPr b="0" i="0" lang="en-US" sz="3600" u="none">
                <a:solidFill>
                  <a:srgbClr val="FF0000"/>
                </a:solidFill>
                <a:latin typeface="Times New Roman"/>
                <a:ea typeface="Times New Roman"/>
                <a:cs typeface="Times New Roman"/>
                <a:sym typeface="Times New Roman"/>
              </a:rPr>
              <a:t>Standard Oil of Ohio re-discovered this effect in 1966.</a:t>
            </a:r>
            <a:endParaRPr/>
          </a:p>
          <a:p>
            <a:pPr indent="-342900" lvl="0" marL="342900" marR="0" rtl="0" algn="l">
              <a:lnSpc>
                <a:spcPct val="220000"/>
              </a:lnSpc>
              <a:spcBef>
                <a:spcPts val="720"/>
              </a:spcBef>
              <a:spcAft>
                <a:spcPts val="0"/>
              </a:spcAft>
              <a:buClr>
                <a:srgbClr val="0000FF"/>
              </a:buClr>
              <a:buSzPts val="3600"/>
              <a:buFont typeface="Times New Roman"/>
              <a:buChar char="•"/>
            </a:pPr>
            <a:r>
              <a:rPr b="0" i="0" lang="en-US" sz="3600" u="none">
                <a:solidFill>
                  <a:srgbClr val="0000FF"/>
                </a:solidFill>
                <a:latin typeface="Times New Roman"/>
                <a:ea typeface="Times New Roman"/>
                <a:cs typeface="Times New Roman"/>
                <a:sym typeface="Times New Roman"/>
              </a:rPr>
              <a:t>Standard Oil of Ohio gave the licensing to NEC, which in 1978 marketed the product as a “supercapacitor”.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nvSpPr>
        <p:spPr>
          <a:xfrm>
            <a:off x="527050" y="1257300"/>
            <a:ext cx="19050000" cy="5854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BD1DA"/>
              </a:buClr>
              <a:buSzPts val="3600"/>
              <a:buFont typeface="Times New Roman"/>
              <a:buNone/>
            </a:pPr>
            <a:r>
              <a:rPr b="0" i="0" lang="en-US" sz="3600" u="none">
                <a:solidFill>
                  <a:srgbClr val="0BD1DA"/>
                </a:solidFill>
                <a:latin typeface="Times New Roman"/>
                <a:ea typeface="Times New Roman"/>
                <a:cs typeface="Times New Roman"/>
                <a:sym typeface="Times New Roman"/>
              </a:rPr>
              <a:t> </a:t>
            </a:r>
            <a:r>
              <a:rPr b="0" i="0" lang="en-US" sz="3600" u="none">
                <a:solidFill>
                  <a:srgbClr val="000000"/>
                </a:solidFill>
                <a:latin typeface="Times New Roman"/>
                <a:ea typeface="Times New Roman"/>
                <a:cs typeface="Times New Roman"/>
                <a:sym typeface="Times New Roman"/>
              </a:rPr>
              <a:t>Electrochemical capacitors (supercapacitors) consist of two electrodes separated by an ion permeable membrane (separator), and an electrolyte electrically connecting both electrodes. When the voltage is</a:t>
            </a:r>
            <a:endParaRPr/>
          </a:p>
          <a:p>
            <a:pPr indent="0" lvl="0" marL="0" marR="0" rtl="0" algn="just">
              <a:lnSpc>
                <a:spcPct val="150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applied, ions in the electrolyte form electric double layers of opposite polarity to the electrode's polarity.</a:t>
            </a:r>
            <a:endParaRPr/>
          </a:p>
          <a:p>
            <a:pPr indent="0" lvl="0" marL="0" marR="0" rtl="0" algn="just">
              <a:lnSpc>
                <a:spcPct val="150000"/>
              </a:lnSpc>
              <a:spcBef>
                <a:spcPts val="0"/>
              </a:spcBef>
              <a:spcAft>
                <a:spcPts val="0"/>
              </a:spcAft>
              <a:buClr>
                <a:srgbClr val="0BD1DA"/>
              </a:buClr>
              <a:buSzPts val="3600"/>
              <a:buFont typeface="Times New Roman"/>
              <a:buNone/>
            </a:pPr>
            <a:r>
              <a:rPr b="0" i="0" lang="en-US" sz="3600" u="none">
                <a:solidFill>
                  <a:srgbClr val="0BD1DA"/>
                </a:solidFill>
                <a:latin typeface="Times New Roman"/>
                <a:ea typeface="Times New Roman"/>
                <a:cs typeface="Times New Roman"/>
                <a:sym typeface="Times New Roman"/>
              </a:rPr>
              <a:t> </a:t>
            </a:r>
            <a:r>
              <a:rPr b="0" i="0" lang="en-US" sz="3600" u="none">
                <a:solidFill>
                  <a:srgbClr val="000000"/>
                </a:solidFill>
                <a:latin typeface="Times New Roman"/>
                <a:ea typeface="Times New Roman"/>
                <a:cs typeface="Times New Roman"/>
                <a:sym typeface="Times New Roman"/>
              </a:rPr>
              <a:t>For example, positive electrodes will have a layer of negative ions and negative electrodes will have a layer of positive ions.</a:t>
            </a:r>
            <a:endParaRPr/>
          </a:p>
        </p:txBody>
      </p:sp>
      <p:sp>
        <p:nvSpPr>
          <p:cNvPr id="425" name="Google Shape;425;p37"/>
          <p:cNvSpPr txBox="1"/>
          <p:nvPr/>
        </p:nvSpPr>
        <p:spPr>
          <a:xfrm>
            <a:off x="6535737" y="0"/>
            <a:ext cx="7540625"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Basic Design</a:t>
            </a:r>
            <a:endParaRPr/>
          </a:p>
        </p:txBody>
      </p:sp>
      <p:pic>
        <p:nvPicPr>
          <p:cNvPr id="426" name="Google Shape;426;p37"/>
          <p:cNvPicPr preferRelativeResize="0"/>
          <p:nvPr/>
        </p:nvPicPr>
        <p:blipFill rotWithShape="1">
          <a:blip r:embed="rId3">
            <a:alphaModFix/>
          </a:blip>
          <a:srcRect b="53462" l="0" r="0" t="3674"/>
          <a:stretch/>
        </p:blipFill>
        <p:spPr>
          <a:xfrm>
            <a:off x="2535237" y="7185025"/>
            <a:ext cx="6511925" cy="3267075"/>
          </a:xfrm>
          <a:prstGeom prst="rect">
            <a:avLst/>
          </a:prstGeom>
          <a:noFill/>
          <a:ln>
            <a:noFill/>
          </a:ln>
        </p:spPr>
      </p:pic>
      <p:pic>
        <p:nvPicPr>
          <p:cNvPr id="427" name="Google Shape;427;p37"/>
          <p:cNvPicPr preferRelativeResize="0"/>
          <p:nvPr/>
        </p:nvPicPr>
        <p:blipFill rotWithShape="1">
          <a:blip r:embed="rId4">
            <a:alphaModFix/>
          </a:blip>
          <a:srcRect b="0" l="7892" r="7893" t="53883"/>
          <a:stretch/>
        </p:blipFill>
        <p:spPr>
          <a:xfrm>
            <a:off x="10806112" y="7264400"/>
            <a:ext cx="6048375" cy="34528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nvSpPr>
        <p:spPr>
          <a:xfrm>
            <a:off x="2513012" y="1257300"/>
            <a:ext cx="15078075" cy="6181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200" u="none">
              <a:solidFill>
                <a:schemeClr val="dk1"/>
              </a:solidFill>
              <a:latin typeface="Calibri"/>
              <a:ea typeface="Calibri"/>
              <a:cs typeface="Calibri"/>
              <a:sym typeface="Calibri"/>
            </a:endParaRPr>
          </a:p>
        </p:txBody>
      </p:sp>
      <p:sp>
        <p:nvSpPr>
          <p:cNvPr id="433" name="Google Shape;433;p38"/>
          <p:cNvSpPr txBox="1"/>
          <p:nvPr/>
        </p:nvSpPr>
        <p:spPr>
          <a:xfrm>
            <a:off x="7789862" y="376237"/>
            <a:ext cx="6911975"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Super/Ultracapacitors</a:t>
            </a:r>
            <a:endParaRPr/>
          </a:p>
        </p:txBody>
      </p:sp>
      <p:pic>
        <p:nvPicPr>
          <p:cNvPr id="434" name="Google Shape;434;p38"/>
          <p:cNvPicPr preferRelativeResize="0"/>
          <p:nvPr/>
        </p:nvPicPr>
        <p:blipFill rotWithShape="1">
          <a:blip r:embed="rId3">
            <a:alphaModFix/>
          </a:blip>
          <a:srcRect b="0" l="0" r="0" t="0"/>
          <a:stretch/>
        </p:blipFill>
        <p:spPr>
          <a:xfrm>
            <a:off x="4146550" y="2513012"/>
            <a:ext cx="4921250" cy="6032500"/>
          </a:xfrm>
          <a:prstGeom prst="rect">
            <a:avLst/>
          </a:prstGeom>
          <a:noFill/>
          <a:ln>
            <a:noFill/>
          </a:ln>
        </p:spPr>
      </p:pic>
      <p:pic>
        <p:nvPicPr>
          <p:cNvPr id="435" name="Google Shape;435;p38"/>
          <p:cNvPicPr preferRelativeResize="0"/>
          <p:nvPr/>
        </p:nvPicPr>
        <p:blipFill rotWithShape="1">
          <a:blip r:embed="rId4">
            <a:alphaModFix/>
          </a:blip>
          <a:srcRect b="0" l="0" r="0" t="0"/>
          <a:stretch/>
        </p:blipFill>
        <p:spPr>
          <a:xfrm>
            <a:off x="10052050" y="2513012"/>
            <a:ext cx="6010275" cy="603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nvSpPr>
        <p:spPr>
          <a:xfrm>
            <a:off x="2513012" y="1382712"/>
            <a:ext cx="14952662" cy="458152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FF"/>
              </a:buClr>
              <a:buSzPts val="3200"/>
              <a:buFont typeface="Noto Sans Symbols"/>
              <a:buNone/>
            </a:pPr>
            <a:r>
              <a:rPr b="0" i="0" lang="en-US" sz="3200" u="none">
                <a:solidFill>
                  <a:srgbClr val="0000FF"/>
                </a:solidFill>
                <a:latin typeface="Noto Sans Symbols"/>
                <a:ea typeface="Noto Sans Symbols"/>
                <a:cs typeface="Noto Sans Symbols"/>
                <a:sym typeface="Noto Sans Symbols"/>
              </a:rPr>
              <a:t>⚫ </a:t>
            </a:r>
            <a:r>
              <a:rPr b="0" i="0" lang="en-US" sz="3200" u="none">
                <a:solidFill>
                  <a:srgbClr val="0000FF"/>
                </a:solidFill>
                <a:latin typeface="Constantia"/>
                <a:ea typeface="Constantia"/>
                <a:cs typeface="Constantia"/>
                <a:sym typeface="Constantia"/>
              </a:rPr>
              <a:t>Supercapacitors are constructed with two metal foils, each coated with an electrode material such as activated carbon.</a:t>
            </a:r>
            <a:endParaRPr/>
          </a:p>
          <a:p>
            <a:pPr indent="0" lvl="0" marL="0" marR="0" rtl="0" algn="just">
              <a:lnSpc>
                <a:spcPct val="150000"/>
              </a:lnSpc>
              <a:spcBef>
                <a:spcPts val="0"/>
              </a:spcBef>
              <a:spcAft>
                <a:spcPts val="0"/>
              </a:spcAft>
              <a:buClr>
                <a:srgbClr val="FF0000"/>
              </a:buClr>
              <a:buSzPts val="3200"/>
              <a:buFont typeface="Noto Sans Symbols"/>
              <a:buNone/>
            </a:pPr>
            <a:r>
              <a:rPr b="0" i="0" lang="en-US" sz="3200" u="none">
                <a:solidFill>
                  <a:srgbClr val="FF0000"/>
                </a:solidFill>
                <a:latin typeface="Noto Sans Symbols"/>
                <a:ea typeface="Noto Sans Symbols"/>
                <a:cs typeface="Noto Sans Symbols"/>
                <a:sym typeface="Noto Sans Symbols"/>
              </a:rPr>
              <a:t>⚫ </a:t>
            </a:r>
            <a:r>
              <a:rPr b="0" i="0" lang="en-US" sz="3200" u="none">
                <a:solidFill>
                  <a:srgbClr val="FF0000"/>
                </a:solidFill>
                <a:latin typeface="Constantia"/>
                <a:ea typeface="Constantia"/>
                <a:cs typeface="Constantia"/>
                <a:sym typeface="Constantia"/>
              </a:rPr>
              <a:t>The electrodes are kept apart by an ion permeable membrane (separator) used as an insulator to protect the electrodes against short circuits.</a:t>
            </a:r>
            <a:endParaRPr/>
          </a:p>
          <a:p>
            <a:pPr indent="0" lvl="0" marL="0" marR="0" rtl="0" algn="just">
              <a:lnSpc>
                <a:spcPct val="150000"/>
              </a:lnSpc>
              <a:spcBef>
                <a:spcPts val="0"/>
              </a:spcBef>
              <a:spcAft>
                <a:spcPts val="0"/>
              </a:spcAft>
              <a:buClr>
                <a:srgbClr val="0000FF"/>
              </a:buClr>
              <a:buSzPts val="3200"/>
              <a:buFont typeface="Noto Sans Symbols"/>
              <a:buNone/>
            </a:pPr>
            <a:r>
              <a:rPr b="0" i="0" lang="en-US" sz="3200" u="none">
                <a:solidFill>
                  <a:srgbClr val="0000FF"/>
                </a:solidFill>
                <a:latin typeface="Noto Sans Symbols"/>
                <a:ea typeface="Noto Sans Symbols"/>
                <a:cs typeface="Noto Sans Symbols"/>
                <a:sym typeface="Noto Sans Symbols"/>
              </a:rPr>
              <a:t>⚫ </a:t>
            </a:r>
            <a:r>
              <a:rPr b="0" i="0" lang="en-US" sz="3200" u="none">
                <a:solidFill>
                  <a:srgbClr val="0000FF"/>
                </a:solidFill>
                <a:latin typeface="Constantia"/>
                <a:ea typeface="Constantia"/>
                <a:cs typeface="Constantia"/>
                <a:sym typeface="Constantia"/>
              </a:rPr>
              <a:t>The construction is subsequently rolled or folded into a cylindrical or rectangular shape and is packed in an aluminium can.</a:t>
            </a:r>
            <a:endParaRPr/>
          </a:p>
        </p:txBody>
      </p:sp>
      <p:sp>
        <p:nvSpPr>
          <p:cNvPr id="441" name="Google Shape;441;p39"/>
          <p:cNvSpPr txBox="1"/>
          <p:nvPr/>
        </p:nvSpPr>
        <p:spPr>
          <a:xfrm>
            <a:off x="6470650" y="250825"/>
            <a:ext cx="75390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CONSTRUCTION</a:t>
            </a:r>
            <a:endParaRPr/>
          </a:p>
        </p:txBody>
      </p:sp>
      <p:pic>
        <p:nvPicPr>
          <p:cNvPr id="442" name="Google Shape;442;p39"/>
          <p:cNvPicPr preferRelativeResize="0"/>
          <p:nvPr/>
        </p:nvPicPr>
        <p:blipFill rotWithShape="1">
          <a:blip r:embed="rId3">
            <a:alphaModFix/>
          </a:blip>
          <a:srcRect b="0" l="0" r="0" t="0"/>
          <a:stretch/>
        </p:blipFill>
        <p:spPr>
          <a:xfrm>
            <a:off x="2889250" y="5988050"/>
            <a:ext cx="4392612" cy="4271962"/>
          </a:xfrm>
          <a:prstGeom prst="rect">
            <a:avLst/>
          </a:prstGeom>
          <a:noFill/>
          <a:ln>
            <a:noFill/>
          </a:ln>
        </p:spPr>
      </p:pic>
      <p:pic>
        <p:nvPicPr>
          <p:cNvPr id="443" name="Google Shape;443;p39"/>
          <p:cNvPicPr preferRelativeResize="0"/>
          <p:nvPr/>
        </p:nvPicPr>
        <p:blipFill rotWithShape="1">
          <a:blip r:embed="rId4">
            <a:alphaModFix/>
          </a:blip>
          <a:srcRect b="0" l="0" r="0" t="0"/>
          <a:stretch/>
        </p:blipFill>
        <p:spPr>
          <a:xfrm>
            <a:off x="7539037" y="6159500"/>
            <a:ext cx="5940425" cy="4100512"/>
          </a:xfrm>
          <a:prstGeom prst="rect">
            <a:avLst/>
          </a:prstGeom>
          <a:noFill/>
          <a:ln>
            <a:noFill/>
          </a:ln>
        </p:spPr>
      </p:pic>
      <p:sp>
        <p:nvSpPr>
          <p:cNvPr id="444" name="Google Shape;444;p39"/>
          <p:cNvSpPr txBox="1"/>
          <p:nvPr/>
        </p:nvSpPr>
        <p:spPr>
          <a:xfrm>
            <a:off x="13769975" y="5854700"/>
            <a:ext cx="3770312" cy="4937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1.Positive electrode</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2. Negative electrode</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3. Separator</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4.Aluminum can</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5.Positive pole</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6.Separator</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7.Carbon electrode</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8. Collector</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9.Carbon electrode</a:t>
            </a:r>
            <a:endParaRPr/>
          </a:p>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10. Negative pole</a:t>
            </a:r>
            <a:endParaRPr/>
          </a:p>
          <a:p>
            <a:pPr indent="0" lvl="0" marL="0" marR="0" rtl="0" algn="l">
              <a:lnSpc>
                <a:spcPct val="100000"/>
              </a:lnSpc>
              <a:spcBef>
                <a:spcPts val="0"/>
              </a:spcBef>
              <a:spcAft>
                <a:spcPts val="0"/>
              </a:spcAft>
              <a:buNone/>
            </a:pPr>
            <a:r>
              <a:t/>
            </a:r>
            <a:endParaRPr b="0" i="0" sz="2900" u="none">
              <a:solidFill>
                <a:schemeClr val="dk1"/>
              </a:solidFill>
              <a:latin typeface="Constantia"/>
              <a:ea typeface="Constantia"/>
              <a:cs typeface="Constantia"/>
              <a:sym typeface="Constant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nvSpPr>
        <p:spPr>
          <a:xfrm>
            <a:off x="6311900" y="71437"/>
            <a:ext cx="8736012"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Types of Electrodes </a:t>
            </a:r>
            <a:endParaRPr/>
          </a:p>
        </p:txBody>
      </p:sp>
      <p:sp>
        <p:nvSpPr>
          <p:cNvPr id="163" name="Google Shape;163;p4"/>
          <p:cNvSpPr txBox="1"/>
          <p:nvPr/>
        </p:nvSpPr>
        <p:spPr>
          <a:xfrm>
            <a:off x="2513012" y="1346200"/>
            <a:ext cx="8042275" cy="1106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3200"/>
              <a:buFont typeface="Verdana"/>
              <a:buNone/>
            </a:pPr>
            <a:r>
              <a:rPr b="1" i="0" lang="en-US" sz="3200" u="none">
                <a:solidFill>
                  <a:srgbClr val="002060"/>
                </a:solidFill>
                <a:latin typeface="Verdana"/>
                <a:ea typeface="Verdana"/>
                <a:cs typeface="Verdana"/>
                <a:sym typeface="Verdana"/>
              </a:rPr>
              <a:t>1. Metal-Metal  Ion electrode  </a:t>
            </a:r>
            <a:endParaRPr/>
          </a:p>
          <a:p>
            <a:pPr indent="0" lvl="0" marL="0" marR="0" rtl="0" algn="l">
              <a:lnSpc>
                <a:spcPct val="100000"/>
              </a:lnSpc>
              <a:spcBef>
                <a:spcPts val="0"/>
              </a:spcBef>
              <a:spcAft>
                <a:spcPts val="0"/>
              </a:spcAft>
              <a:buClr>
                <a:srgbClr val="002060"/>
              </a:buClr>
              <a:buSzPts val="3200"/>
              <a:buFont typeface="Verdana"/>
              <a:buNone/>
            </a:pPr>
            <a:r>
              <a:rPr b="0" i="0" lang="en-US" sz="3200" u="none">
                <a:solidFill>
                  <a:srgbClr val="002060"/>
                </a:solidFill>
                <a:latin typeface="Verdana"/>
                <a:ea typeface="Verdana"/>
                <a:cs typeface="Verdana"/>
                <a:sym typeface="Verdana"/>
              </a:rPr>
              <a:t>Example: Zn/Zn</a:t>
            </a:r>
            <a:r>
              <a:rPr b="0" baseline="30000" i="0" lang="en-US" sz="3200" u="none">
                <a:solidFill>
                  <a:srgbClr val="002060"/>
                </a:solidFill>
                <a:latin typeface="Verdana"/>
                <a:ea typeface="Verdana"/>
                <a:cs typeface="Verdana"/>
                <a:sym typeface="Verdana"/>
              </a:rPr>
              <a:t>2+// </a:t>
            </a:r>
            <a:r>
              <a:rPr b="0" i="0" lang="en-US" sz="3200" u="none">
                <a:solidFill>
                  <a:srgbClr val="002060"/>
                </a:solidFill>
                <a:latin typeface="Verdana"/>
                <a:ea typeface="Verdana"/>
                <a:cs typeface="Verdana"/>
                <a:sym typeface="Verdana"/>
              </a:rPr>
              <a:t>Cu/Cu</a:t>
            </a:r>
            <a:r>
              <a:rPr b="0" baseline="30000" i="0" lang="en-US" sz="3200" u="none">
                <a:solidFill>
                  <a:srgbClr val="002060"/>
                </a:solidFill>
                <a:latin typeface="Verdana"/>
                <a:ea typeface="Verdana"/>
                <a:cs typeface="Verdana"/>
                <a:sym typeface="Verdana"/>
              </a:rPr>
              <a:t>2+</a:t>
            </a:r>
            <a:endParaRPr/>
          </a:p>
        </p:txBody>
      </p:sp>
      <p:sp>
        <p:nvSpPr>
          <p:cNvPr id="164" name="Google Shape;164;p4"/>
          <p:cNvSpPr txBox="1"/>
          <p:nvPr/>
        </p:nvSpPr>
        <p:spPr>
          <a:xfrm>
            <a:off x="9548812" y="1330325"/>
            <a:ext cx="8420100" cy="2630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200"/>
              <a:buFont typeface="Verdana"/>
              <a:buNone/>
            </a:pPr>
            <a:r>
              <a:rPr b="1" i="0" lang="en-US" sz="3200" u="none">
                <a:solidFill>
                  <a:srgbClr val="C00000"/>
                </a:solidFill>
                <a:latin typeface="Verdana"/>
                <a:ea typeface="Verdana"/>
                <a:cs typeface="Verdana"/>
                <a:sym typeface="Verdana"/>
              </a:rPr>
              <a:t>2. Metal-Metal salt ion electrodes </a:t>
            </a:r>
            <a:endParaRPr/>
          </a:p>
          <a:p>
            <a:pPr indent="0" lvl="0" marL="0" marR="0" rtl="0" algn="l">
              <a:lnSpc>
                <a:spcPct val="100000"/>
              </a:lnSpc>
              <a:spcBef>
                <a:spcPts val="0"/>
              </a:spcBef>
              <a:spcAft>
                <a:spcPts val="0"/>
              </a:spcAft>
              <a:buClr>
                <a:srgbClr val="C00000"/>
              </a:buClr>
              <a:buSzPts val="3200"/>
              <a:buFont typeface="Verdana"/>
              <a:buNone/>
            </a:pPr>
            <a:r>
              <a:rPr b="0" i="0" lang="en-US" sz="3200" u="none">
                <a:solidFill>
                  <a:srgbClr val="C00000"/>
                </a:solidFill>
                <a:latin typeface="Verdana"/>
                <a:ea typeface="Verdana"/>
                <a:cs typeface="Verdana"/>
                <a:sym typeface="Verdana"/>
              </a:rPr>
              <a:t>Example: Calomel electrode  Hg/Hg</a:t>
            </a:r>
            <a:r>
              <a:rPr b="0" baseline="-25000" i="0" lang="en-US" sz="3200" u="none">
                <a:solidFill>
                  <a:srgbClr val="C00000"/>
                </a:solidFill>
                <a:latin typeface="Verdana"/>
                <a:ea typeface="Verdana"/>
                <a:cs typeface="Verdana"/>
                <a:sym typeface="Verdana"/>
              </a:rPr>
              <a:t>2</a:t>
            </a:r>
            <a:r>
              <a:rPr b="0" i="0" lang="en-US" sz="3200" u="none">
                <a:solidFill>
                  <a:srgbClr val="C00000"/>
                </a:solidFill>
                <a:latin typeface="Verdana"/>
                <a:ea typeface="Verdana"/>
                <a:cs typeface="Verdana"/>
                <a:sym typeface="Verdana"/>
              </a:rPr>
              <a:t>Cl</a:t>
            </a:r>
            <a:r>
              <a:rPr b="0" baseline="-25000" i="0" lang="en-US" sz="3200" u="none">
                <a:solidFill>
                  <a:srgbClr val="C00000"/>
                </a:solidFill>
                <a:latin typeface="Verdana"/>
                <a:ea typeface="Verdana"/>
                <a:cs typeface="Verdana"/>
                <a:sym typeface="Verdana"/>
              </a:rPr>
              <a:t>2</a:t>
            </a:r>
            <a:r>
              <a:rPr b="0" i="0" lang="en-US" sz="3200" u="none">
                <a:solidFill>
                  <a:srgbClr val="C00000"/>
                </a:solidFill>
                <a:latin typeface="Verdana"/>
                <a:ea typeface="Verdana"/>
                <a:cs typeface="Verdana"/>
                <a:sym typeface="Verdana"/>
              </a:rPr>
              <a:t>/Cl</a:t>
            </a:r>
            <a:r>
              <a:rPr b="0" baseline="30000" i="0" lang="en-US" sz="3200" u="none">
                <a:solidFill>
                  <a:srgbClr val="C00000"/>
                </a:solidFill>
                <a:latin typeface="Verdana"/>
                <a:ea typeface="Verdana"/>
                <a:cs typeface="Verdana"/>
                <a:sym typeface="Verdana"/>
              </a:rPr>
              <a:t>-</a:t>
            </a:r>
            <a:endParaRPr/>
          </a:p>
          <a:p>
            <a:pPr indent="0" lvl="0" marL="0" marR="0" rtl="0" algn="l">
              <a:lnSpc>
                <a:spcPct val="100000"/>
              </a:lnSpc>
              <a:spcBef>
                <a:spcPts val="0"/>
              </a:spcBef>
              <a:spcAft>
                <a:spcPts val="0"/>
              </a:spcAft>
              <a:buClr>
                <a:srgbClr val="C00000"/>
              </a:buClr>
              <a:buSzPts val="3200"/>
              <a:buFont typeface="Verdana"/>
              <a:buNone/>
            </a:pPr>
            <a:r>
              <a:rPr b="0" i="0" lang="en-US" sz="3200" u="none">
                <a:solidFill>
                  <a:srgbClr val="C00000"/>
                </a:solidFill>
                <a:latin typeface="Verdana"/>
                <a:ea typeface="Verdana"/>
                <a:cs typeface="Verdana"/>
                <a:sym typeface="Verdana"/>
              </a:rPr>
              <a:t>Silver- Silver chloride electrode   Ag/AgCl(s)/Cl</a:t>
            </a:r>
            <a:r>
              <a:rPr b="0" baseline="30000" i="0" lang="en-US" sz="3200" u="none">
                <a:solidFill>
                  <a:srgbClr val="C00000"/>
                </a:solidFill>
                <a:latin typeface="Verdana"/>
                <a:ea typeface="Verdana"/>
                <a:cs typeface="Verdana"/>
                <a:sym typeface="Verdana"/>
              </a:rPr>
              <a:t>-</a:t>
            </a:r>
            <a:endParaRPr/>
          </a:p>
        </p:txBody>
      </p:sp>
      <p:sp>
        <p:nvSpPr>
          <p:cNvPr id="165" name="Google Shape;165;p4"/>
          <p:cNvSpPr txBox="1"/>
          <p:nvPr/>
        </p:nvSpPr>
        <p:spPr>
          <a:xfrm>
            <a:off x="2473325" y="5176837"/>
            <a:ext cx="6910387" cy="161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3200"/>
              <a:buFont typeface="Verdana"/>
              <a:buNone/>
            </a:pPr>
            <a:r>
              <a:rPr b="1" i="0" lang="en-US" sz="3200" u="none">
                <a:solidFill>
                  <a:srgbClr val="7030A0"/>
                </a:solidFill>
                <a:latin typeface="Verdana"/>
                <a:ea typeface="Verdana"/>
                <a:cs typeface="Verdana"/>
                <a:sym typeface="Verdana"/>
              </a:rPr>
              <a:t>3. Gas electrode: </a:t>
            </a:r>
            <a:endParaRPr/>
          </a:p>
          <a:p>
            <a:pPr indent="0" lvl="0" marL="0" marR="0" rtl="0" algn="l">
              <a:lnSpc>
                <a:spcPct val="100000"/>
              </a:lnSpc>
              <a:spcBef>
                <a:spcPts val="0"/>
              </a:spcBef>
              <a:spcAft>
                <a:spcPts val="0"/>
              </a:spcAft>
              <a:buClr>
                <a:srgbClr val="7030A0"/>
              </a:buClr>
              <a:buSzPts val="3200"/>
              <a:buFont typeface="Verdana"/>
              <a:buNone/>
            </a:pPr>
            <a:r>
              <a:rPr b="0" i="0" lang="en-US" sz="3200" u="none">
                <a:solidFill>
                  <a:srgbClr val="7030A0"/>
                </a:solidFill>
                <a:latin typeface="Verdana"/>
                <a:ea typeface="Verdana"/>
                <a:cs typeface="Verdana"/>
                <a:sym typeface="Verdana"/>
              </a:rPr>
              <a:t>Example: Standard hydrogen electrode Pt/H</a:t>
            </a:r>
            <a:r>
              <a:rPr b="0" baseline="-25000" i="0" lang="en-US" sz="3200" u="none">
                <a:solidFill>
                  <a:srgbClr val="7030A0"/>
                </a:solidFill>
                <a:latin typeface="Verdana"/>
                <a:ea typeface="Verdana"/>
                <a:cs typeface="Verdana"/>
                <a:sym typeface="Verdana"/>
              </a:rPr>
              <a:t>2</a:t>
            </a:r>
            <a:r>
              <a:rPr b="0" i="0" lang="en-US" sz="3200" u="none">
                <a:solidFill>
                  <a:srgbClr val="7030A0"/>
                </a:solidFill>
                <a:latin typeface="Verdana"/>
                <a:ea typeface="Verdana"/>
                <a:cs typeface="Verdana"/>
                <a:sym typeface="Verdana"/>
              </a:rPr>
              <a:t> (g) (1atm)/ H</a:t>
            </a:r>
            <a:r>
              <a:rPr b="0" baseline="30000" i="0" lang="en-US" sz="3200" u="none">
                <a:solidFill>
                  <a:srgbClr val="7030A0"/>
                </a:solidFill>
                <a:latin typeface="Verdana"/>
                <a:ea typeface="Verdana"/>
                <a:cs typeface="Verdana"/>
                <a:sym typeface="Verdana"/>
              </a:rPr>
              <a:t>+</a:t>
            </a:r>
            <a:endParaRPr/>
          </a:p>
        </p:txBody>
      </p:sp>
      <p:sp>
        <p:nvSpPr>
          <p:cNvPr id="166" name="Google Shape;166;p4"/>
          <p:cNvSpPr txBox="1"/>
          <p:nvPr/>
        </p:nvSpPr>
        <p:spPr>
          <a:xfrm>
            <a:off x="2711450" y="2994025"/>
            <a:ext cx="6586537" cy="2122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3200"/>
              <a:buFont typeface="Verdana"/>
              <a:buNone/>
            </a:pPr>
            <a:r>
              <a:rPr b="1" i="0" lang="en-US" sz="3200" u="none">
                <a:solidFill>
                  <a:srgbClr val="00B050"/>
                </a:solidFill>
                <a:latin typeface="Verdana"/>
                <a:ea typeface="Verdana"/>
                <a:cs typeface="Verdana"/>
                <a:sym typeface="Verdana"/>
              </a:rPr>
              <a:t>4. Oxidation –Reduction electrodes:</a:t>
            </a:r>
            <a:endParaRPr/>
          </a:p>
          <a:p>
            <a:pPr indent="0" lvl="0" marL="0" marR="0" rtl="0" algn="l">
              <a:lnSpc>
                <a:spcPct val="100000"/>
              </a:lnSpc>
              <a:spcBef>
                <a:spcPts val="0"/>
              </a:spcBef>
              <a:spcAft>
                <a:spcPts val="0"/>
              </a:spcAft>
              <a:buClr>
                <a:srgbClr val="00B050"/>
              </a:buClr>
              <a:buSzPts val="3200"/>
              <a:buFont typeface="Verdana"/>
              <a:buNone/>
            </a:pPr>
            <a:r>
              <a:rPr b="0" i="0" lang="en-US" sz="3200" u="none">
                <a:solidFill>
                  <a:srgbClr val="00B050"/>
                </a:solidFill>
                <a:latin typeface="Verdana"/>
                <a:ea typeface="Verdana"/>
                <a:cs typeface="Verdana"/>
                <a:sym typeface="Verdana"/>
              </a:rPr>
              <a:t>Example: Pt/Fe</a:t>
            </a:r>
            <a:r>
              <a:rPr b="0" baseline="30000" i="0" lang="en-US" sz="3200" u="none">
                <a:solidFill>
                  <a:srgbClr val="00B050"/>
                </a:solidFill>
                <a:latin typeface="Verdana"/>
                <a:ea typeface="Verdana"/>
                <a:cs typeface="Verdana"/>
                <a:sym typeface="Verdana"/>
              </a:rPr>
              <a:t>2+</a:t>
            </a:r>
            <a:r>
              <a:rPr b="0" i="0" lang="en-US" sz="3200" u="none">
                <a:solidFill>
                  <a:srgbClr val="00B050"/>
                </a:solidFill>
                <a:latin typeface="Verdana"/>
                <a:ea typeface="Verdana"/>
                <a:cs typeface="Verdana"/>
                <a:sym typeface="Verdana"/>
              </a:rPr>
              <a:t>, Fe</a:t>
            </a:r>
            <a:r>
              <a:rPr b="0" baseline="30000" i="0" lang="en-US" sz="3200" u="none">
                <a:solidFill>
                  <a:srgbClr val="00B050"/>
                </a:solidFill>
                <a:latin typeface="Verdana"/>
                <a:ea typeface="Verdana"/>
                <a:cs typeface="Verdana"/>
                <a:sym typeface="Verdana"/>
              </a:rPr>
              <a:t>3+</a:t>
            </a:r>
            <a:r>
              <a:rPr b="0" i="0" lang="en-US" sz="3200" u="none">
                <a:solidFill>
                  <a:srgbClr val="00B050"/>
                </a:solidFill>
                <a:latin typeface="Verdana"/>
                <a:ea typeface="Verdana"/>
                <a:cs typeface="Verdana"/>
                <a:sym typeface="Verdana"/>
              </a:rPr>
              <a:t>,   </a:t>
            </a:r>
            <a:endParaRPr/>
          </a:p>
          <a:p>
            <a:pPr indent="0" lvl="0" marL="0" marR="0" rtl="0" algn="l">
              <a:lnSpc>
                <a:spcPct val="100000"/>
              </a:lnSpc>
              <a:spcBef>
                <a:spcPts val="0"/>
              </a:spcBef>
              <a:spcAft>
                <a:spcPts val="0"/>
              </a:spcAft>
              <a:buClr>
                <a:srgbClr val="00B050"/>
              </a:buClr>
              <a:buSzPts val="3200"/>
              <a:buFont typeface="Verdana"/>
              <a:buNone/>
            </a:pPr>
            <a:r>
              <a:rPr b="0" i="0" lang="en-US" sz="3200" u="none">
                <a:solidFill>
                  <a:srgbClr val="00B050"/>
                </a:solidFill>
                <a:latin typeface="Verdana"/>
                <a:ea typeface="Verdana"/>
                <a:cs typeface="Verdana"/>
                <a:sym typeface="Verdana"/>
              </a:rPr>
              <a:t>              Pt/Sn</a:t>
            </a:r>
            <a:r>
              <a:rPr b="0" baseline="30000" i="0" lang="en-US" sz="3200" u="none">
                <a:solidFill>
                  <a:srgbClr val="00B050"/>
                </a:solidFill>
                <a:latin typeface="Verdana"/>
                <a:ea typeface="Verdana"/>
                <a:cs typeface="Verdana"/>
                <a:sym typeface="Verdana"/>
              </a:rPr>
              <a:t>2+</a:t>
            </a:r>
            <a:r>
              <a:rPr b="0" i="0" lang="en-US" sz="3200" u="none">
                <a:solidFill>
                  <a:srgbClr val="00B050"/>
                </a:solidFill>
                <a:latin typeface="Verdana"/>
                <a:ea typeface="Verdana"/>
                <a:cs typeface="Verdana"/>
                <a:sym typeface="Verdana"/>
              </a:rPr>
              <a:t>, Sn</a:t>
            </a:r>
            <a:r>
              <a:rPr b="0" baseline="30000" i="0" lang="en-US" sz="3200" u="none">
                <a:solidFill>
                  <a:srgbClr val="00B050"/>
                </a:solidFill>
                <a:latin typeface="Verdana"/>
                <a:ea typeface="Verdana"/>
                <a:cs typeface="Verdana"/>
                <a:sym typeface="Verdana"/>
              </a:rPr>
              <a:t>4+</a:t>
            </a:r>
            <a:endParaRPr/>
          </a:p>
        </p:txBody>
      </p:sp>
      <p:sp>
        <p:nvSpPr>
          <p:cNvPr id="167" name="Google Shape;167;p4"/>
          <p:cNvSpPr txBox="1"/>
          <p:nvPr/>
        </p:nvSpPr>
        <p:spPr>
          <a:xfrm>
            <a:off x="9639300" y="4349750"/>
            <a:ext cx="6030912" cy="1108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3200"/>
              <a:buFont typeface="Verdana"/>
              <a:buNone/>
            </a:pPr>
            <a:r>
              <a:rPr b="0" i="0" lang="en-US" sz="3200" u="none">
                <a:solidFill>
                  <a:srgbClr val="0070C0"/>
                </a:solidFill>
                <a:latin typeface="Verdana"/>
                <a:ea typeface="Verdana"/>
                <a:cs typeface="Verdana"/>
                <a:sym typeface="Verdana"/>
              </a:rPr>
              <a:t>5. Ion selective electrode: </a:t>
            </a:r>
            <a:endParaRPr/>
          </a:p>
          <a:p>
            <a:pPr indent="0" lvl="0" marL="0" marR="0" rtl="0" algn="l">
              <a:lnSpc>
                <a:spcPct val="100000"/>
              </a:lnSpc>
              <a:spcBef>
                <a:spcPts val="0"/>
              </a:spcBef>
              <a:spcAft>
                <a:spcPts val="0"/>
              </a:spcAft>
              <a:buClr>
                <a:srgbClr val="0070C0"/>
              </a:buClr>
              <a:buSzPts val="3200"/>
              <a:buFont typeface="Verdana"/>
              <a:buNone/>
            </a:pPr>
            <a:r>
              <a:rPr b="0" i="0" lang="en-US" sz="3200" u="none">
                <a:solidFill>
                  <a:srgbClr val="0070C0"/>
                </a:solidFill>
                <a:latin typeface="Verdana"/>
                <a:ea typeface="Verdana"/>
                <a:cs typeface="Verdana"/>
                <a:sym typeface="Verdana"/>
              </a:rPr>
              <a:t>    Ex: Glass electrode  </a:t>
            </a:r>
            <a:endParaRPr/>
          </a:p>
        </p:txBody>
      </p:sp>
      <p:pic>
        <p:nvPicPr>
          <p:cNvPr id="168" name="Google Shape;168;p4"/>
          <p:cNvPicPr preferRelativeResize="0"/>
          <p:nvPr/>
        </p:nvPicPr>
        <p:blipFill rotWithShape="1">
          <a:blip r:embed="rId3">
            <a:alphaModFix/>
          </a:blip>
          <a:srcRect b="0" l="0" r="55999" t="12393"/>
          <a:stretch/>
        </p:blipFill>
        <p:spPr>
          <a:xfrm>
            <a:off x="11606212" y="6015037"/>
            <a:ext cx="4606925" cy="4586287"/>
          </a:xfrm>
          <a:prstGeom prst="rect">
            <a:avLst/>
          </a:prstGeom>
          <a:noFill/>
          <a:ln>
            <a:noFill/>
          </a:ln>
        </p:spPr>
      </p:pic>
      <p:pic>
        <p:nvPicPr>
          <p:cNvPr id="169" name="Google Shape;169;p4"/>
          <p:cNvPicPr preferRelativeResize="0"/>
          <p:nvPr/>
        </p:nvPicPr>
        <p:blipFill rotWithShape="1">
          <a:blip r:embed="rId4">
            <a:alphaModFix/>
          </a:blip>
          <a:srcRect b="11538" l="0" r="0" t="0"/>
          <a:stretch/>
        </p:blipFill>
        <p:spPr>
          <a:xfrm>
            <a:off x="2809875" y="6989762"/>
            <a:ext cx="5654675" cy="4002087"/>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nvSpPr>
        <p:spPr>
          <a:xfrm>
            <a:off x="5026025" y="252412"/>
            <a:ext cx="1055528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Cell Construction</a:t>
            </a:r>
            <a:endParaRPr/>
          </a:p>
        </p:txBody>
      </p:sp>
      <p:sp>
        <p:nvSpPr>
          <p:cNvPr id="450" name="Google Shape;450;p40"/>
          <p:cNvSpPr txBox="1"/>
          <p:nvPr/>
        </p:nvSpPr>
        <p:spPr>
          <a:xfrm>
            <a:off x="8418512" y="1382712"/>
            <a:ext cx="10555287" cy="8878887"/>
          </a:xfrm>
          <a:prstGeom prst="rect">
            <a:avLst/>
          </a:prstGeom>
          <a:noFill/>
          <a:ln>
            <a:noFill/>
          </a:ln>
        </p:spPr>
        <p:txBody>
          <a:bodyPr anchorCtr="0" anchor="t" bIns="45700" lIns="91425" spcFirstLastPara="1" rIns="91425" wrap="square" tIns="45700">
            <a:spAutoFit/>
          </a:bodyPr>
          <a:lstStyle/>
          <a:p>
            <a:pPr indent="-469900" lvl="0" marL="469900" marR="0" rtl="0" algn="just">
              <a:lnSpc>
                <a:spcPct val="150000"/>
              </a:lnSpc>
              <a:spcBef>
                <a:spcPts val="0"/>
              </a:spcBef>
              <a:spcAft>
                <a:spcPts val="0"/>
              </a:spcAft>
              <a:buClr>
                <a:srgbClr val="FF0000"/>
              </a:buClr>
              <a:buSzPts val="3200"/>
              <a:buFont typeface="Noto Sans Symbols"/>
              <a:buChar char="❑"/>
            </a:pPr>
            <a:r>
              <a:rPr b="0" i="0" lang="en-US" sz="3200" u="none">
                <a:solidFill>
                  <a:srgbClr val="FF0000"/>
                </a:solidFill>
                <a:latin typeface="Calibri"/>
                <a:ea typeface="Calibri"/>
                <a:cs typeface="Calibri"/>
                <a:sym typeface="Calibri"/>
              </a:rPr>
              <a:t>An supercapacitor cell basically consists of two electrodes, a separator, and an electrolyte.</a:t>
            </a:r>
            <a:endParaRPr/>
          </a:p>
          <a:p>
            <a:pPr indent="-469900" lvl="0" marL="469900" marR="0" rtl="0" algn="just">
              <a:lnSpc>
                <a:spcPct val="15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Electrodes are made up of a metallic collector, which is the high conducting part, and of an active material, which is the high surface area part.</a:t>
            </a:r>
            <a:endParaRPr/>
          </a:p>
          <a:p>
            <a:pPr indent="-469900" lvl="0" marL="469900" marR="0" rtl="0" algn="just">
              <a:lnSpc>
                <a:spcPct val="150000"/>
              </a:lnSpc>
              <a:spcBef>
                <a:spcPts val="0"/>
              </a:spcBef>
              <a:spcAft>
                <a:spcPts val="0"/>
              </a:spcAft>
              <a:buClr>
                <a:srgbClr val="FF0000"/>
              </a:buClr>
              <a:buSzPts val="3200"/>
              <a:buFont typeface="Noto Sans Symbols"/>
              <a:buChar char="❑"/>
            </a:pPr>
            <a:r>
              <a:rPr b="0" i="0" lang="en-US" sz="3200" u="none">
                <a:solidFill>
                  <a:srgbClr val="FF0000"/>
                </a:solidFill>
                <a:latin typeface="Calibri"/>
                <a:ea typeface="Calibri"/>
                <a:cs typeface="Calibri"/>
                <a:sym typeface="Calibri"/>
              </a:rPr>
              <a:t>The two electrodes are separated by a membrane, the separator, which allows the mobility of the charged ions but forbids the electronic conductance. Then the system is impregnated with an electrolyte.</a:t>
            </a:r>
            <a:endParaRPr/>
          </a:p>
          <a:p>
            <a:pPr indent="-469900" lvl="0" marL="469900" marR="0" rtl="0" algn="just">
              <a:lnSpc>
                <a:spcPct val="15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Working voltage is determined by decomposition voltage of electrolyte and depends mainly on environment temperature, current intensity and required lifetime.</a:t>
            </a:r>
            <a:endParaRPr/>
          </a:p>
        </p:txBody>
      </p:sp>
      <p:pic>
        <p:nvPicPr>
          <p:cNvPr id="451" name="Google Shape;451;p40"/>
          <p:cNvPicPr preferRelativeResize="0"/>
          <p:nvPr/>
        </p:nvPicPr>
        <p:blipFill rotWithShape="1">
          <a:blip r:embed="rId3">
            <a:alphaModFix/>
          </a:blip>
          <a:srcRect b="33129" l="2818" r="1387" t="1910"/>
          <a:stretch/>
        </p:blipFill>
        <p:spPr>
          <a:xfrm>
            <a:off x="2738437" y="1884362"/>
            <a:ext cx="5429250" cy="78724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txBox="1"/>
          <p:nvPr/>
        </p:nvSpPr>
        <p:spPr>
          <a:xfrm>
            <a:off x="2513012" y="1257300"/>
            <a:ext cx="15078075" cy="9734550"/>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 Some typical Maxwell’s ultracapacitor packages:</a:t>
            </a:r>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203200" lvl="0" marL="0" marR="0" rtl="0" algn="l">
              <a:lnSpc>
                <a:spcPct val="100000"/>
              </a:lnSpc>
              <a:spcBef>
                <a:spcPts val="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 At 2.7 V, a BCAP2000 capacitor can store more than 7000 J in the volume of a soda can.</a:t>
            </a:r>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203200" lvl="0" marL="0" marR="0" rtl="0" algn="l">
              <a:lnSpc>
                <a:spcPct val="100000"/>
              </a:lnSpc>
              <a:spcBef>
                <a:spcPts val="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 In comparison a 1.5 mF, 500 V electrolytic capacitor can store less than 200 J in the same volume.</a:t>
            </a:r>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200" u="none">
              <a:solidFill>
                <a:schemeClr val="dk1"/>
              </a:solidFill>
              <a:latin typeface="Calibri"/>
              <a:ea typeface="Calibri"/>
              <a:cs typeface="Calibri"/>
              <a:sym typeface="Calibri"/>
            </a:endParaRPr>
          </a:p>
        </p:txBody>
      </p:sp>
      <p:pic>
        <p:nvPicPr>
          <p:cNvPr id="457" name="Google Shape;457;p41"/>
          <p:cNvPicPr preferRelativeResize="0"/>
          <p:nvPr/>
        </p:nvPicPr>
        <p:blipFill rotWithShape="1">
          <a:blip r:embed="rId3">
            <a:alphaModFix/>
          </a:blip>
          <a:srcRect b="0" l="0" r="0" t="0"/>
          <a:stretch/>
        </p:blipFill>
        <p:spPr>
          <a:xfrm>
            <a:off x="4648200" y="1884362"/>
            <a:ext cx="10666412" cy="4822825"/>
          </a:xfrm>
          <a:prstGeom prst="rect">
            <a:avLst/>
          </a:prstGeom>
          <a:noFill/>
          <a:ln>
            <a:noFill/>
          </a:ln>
        </p:spPr>
      </p:pic>
      <p:sp>
        <p:nvSpPr>
          <p:cNvPr id="458" name="Google Shape;458;p41"/>
          <p:cNvSpPr txBox="1"/>
          <p:nvPr/>
        </p:nvSpPr>
        <p:spPr>
          <a:xfrm>
            <a:off x="7789862" y="376237"/>
            <a:ext cx="6911975"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Super/Ultracapacitors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nvSpPr>
        <p:spPr>
          <a:xfrm>
            <a:off x="527050" y="1508125"/>
            <a:ext cx="19278600" cy="922655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FF0000"/>
              </a:buClr>
              <a:buSzPts val="4000"/>
              <a:buFont typeface="Noto Sans Symbols"/>
              <a:buNone/>
            </a:pPr>
            <a:r>
              <a:rPr b="0" i="0" lang="en-US" sz="4000" u="none">
                <a:solidFill>
                  <a:srgbClr val="FF0000"/>
                </a:solidFill>
                <a:latin typeface="Noto Sans Symbols"/>
                <a:ea typeface="Noto Sans Symbols"/>
                <a:cs typeface="Noto Sans Symbols"/>
                <a:sym typeface="Noto Sans Symbols"/>
              </a:rPr>
              <a:t>⦿ </a:t>
            </a:r>
            <a:r>
              <a:rPr b="0" i="0" lang="en-US" sz="4000" u="none">
                <a:solidFill>
                  <a:srgbClr val="FF0000"/>
                </a:solidFill>
                <a:latin typeface="Arial"/>
                <a:ea typeface="Arial"/>
                <a:cs typeface="Arial"/>
                <a:sym typeface="Arial"/>
              </a:rPr>
              <a:t>Electrochemical inert materials with the highest specific surface area are utilized for electrodes in order to form a double layer with a maximum number of electrolyte ions.</a:t>
            </a:r>
            <a:endParaRPr/>
          </a:p>
          <a:p>
            <a:pPr indent="0" lvl="0" marL="0" marR="0" rtl="0" algn="just">
              <a:lnSpc>
                <a:spcPct val="150000"/>
              </a:lnSpc>
              <a:spcBef>
                <a:spcPts val="0"/>
              </a:spcBef>
              <a:spcAft>
                <a:spcPts val="0"/>
              </a:spcAft>
              <a:buClr>
                <a:srgbClr val="0000FF"/>
              </a:buClr>
              <a:buSzPts val="4000"/>
              <a:buFont typeface="Noto Sans Symbols"/>
              <a:buNone/>
            </a:pPr>
            <a:r>
              <a:rPr b="0" i="0" lang="en-US" sz="4000" u="none">
                <a:solidFill>
                  <a:srgbClr val="0000FF"/>
                </a:solidFill>
                <a:latin typeface="Noto Sans Symbols"/>
                <a:ea typeface="Noto Sans Symbols"/>
                <a:cs typeface="Noto Sans Symbols"/>
                <a:sym typeface="Noto Sans Symbols"/>
              </a:rPr>
              <a:t>⦿</a:t>
            </a:r>
            <a:r>
              <a:rPr b="0" i="0" lang="en-US" sz="4000" u="none">
                <a:solidFill>
                  <a:srgbClr val="0000FF"/>
                </a:solidFill>
                <a:latin typeface="Arial"/>
                <a:ea typeface="Arial"/>
                <a:cs typeface="Arial"/>
                <a:sym typeface="Arial"/>
              </a:rPr>
              <a:t>The main difficulties are to find cheap materials, which are chemically and electrically compatible with the electrolyte.</a:t>
            </a:r>
            <a:endParaRPr/>
          </a:p>
          <a:p>
            <a:pPr indent="0" lvl="0" marL="0" marR="0" rtl="0" algn="just">
              <a:lnSpc>
                <a:spcPct val="150000"/>
              </a:lnSpc>
              <a:spcBef>
                <a:spcPts val="0"/>
              </a:spcBef>
              <a:spcAft>
                <a:spcPts val="0"/>
              </a:spcAft>
              <a:buClr>
                <a:srgbClr val="FF0000"/>
              </a:buClr>
              <a:buSzPts val="4000"/>
              <a:buFont typeface="Noto Sans Symbols"/>
              <a:buNone/>
            </a:pPr>
            <a:r>
              <a:rPr b="0" i="0" lang="en-US" sz="4000" u="none">
                <a:solidFill>
                  <a:srgbClr val="FF0000"/>
                </a:solidFill>
                <a:latin typeface="Noto Sans Symbols"/>
                <a:ea typeface="Noto Sans Symbols"/>
                <a:cs typeface="Noto Sans Symbols"/>
                <a:sym typeface="Noto Sans Symbols"/>
              </a:rPr>
              <a:t>⦿</a:t>
            </a:r>
            <a:r>
              <a:rPr b="0" i="0" lang="en-US" sz="4000" u="none">
                <a:solidFill>
                  <a:srgbClr val="FF0000"/>
                </a:solidFill>
                <a:latin typeface="Arial"/>
                <a:ea typeface="Arial"/>
                <a:cs typeface="Arial"/>
                <a:sym typeface="Arial"/>
              </a:rPr>
              <a:t>As high surface active materials, metal oxides, carbon and graphite are the most interesting.</a:t>
            </a:r>
            <a:endParaRPr/>
          </a:p>
          <a:p>
            <a:pPr indent="0" lvl="0" marL="0" marR="0" rtl="0" algn="just">
              <a:lnSpc>
                <a:spcPct val="150000"/>
              </a:lnSpc>
              <a:spcBef>
                <a:spcPts val="0"/>
              </a:spcBef>
              <a:spcAft>
                <a:spcPts val="0"/>
              </a:spcAft>
              <a:buClr>
                <a:srgbClr val="0000FF"/>
              </a:buClr>
              <a:buSzPts val="4000"/>
              <a:buFont typeface="Noto Sans Symbols"/>
              <a:buNone/>
            </a:pPr>
            <a:r>
              <a:rPr b="0" i="0" lang="en-US" sz="4000" u="none">
                <a:solidFill>
                  <a:srgbClr val="0000FF"/>
                </a:solidFill>
                <a:latin typeface="Noto Sans Symbols"/>
                <a:ea typeface="Noto Sans Symbols"/>
                <a:cs typeface="Noto Sans Symbols"/>
                <a:sym typeface="Noto Sans Symbols"/>
              </a:rPr>
              <a:t>⦿</a:t>
            </a:r>
            <a:r>
              <a:rPr b="0" i="0" lang="en-US" sz="4000" u="none">
                <a:solidFill>
                  <a:srgbClr val="0000FF"/>
                </a:solidFill>
                <a:latin typeface="Arial"/>
                <a:ea typeface="Arial"/>
                <a:cs typeface="Arial"/>
                <a:sym typeface="Arial"/>
              </a:rPr>
              <a:t>Capacitors for high energy applications require electrodes made of high surface area activated carbon with appropriate surface and pore geometry. The electrode capacitance increases linearly with the carbon surface area.</a:t>
            </a:r>
            <a:endParaRPr/>
          </a:p>
        </p:txBody>
      </p:sp>
      <p:sp>
        <p:nvSpPr>
          <p:cNvPr id="464" name="Google Shape;464;p42"/>
          <p:cNvSpPr txBox="1"/>
          <p:nvPr/>
        </p:nvSpPr>
        <p:spPr>
          <a:xfrm>
            <a:off x="6281737" y="250825"/>
            <a:ext cx="7794625"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ELECTRODES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nvSpPr>
        <p:spPr>
          <a:xfrm>
            <a:off x="374650" y="1884362"/>
            <a:ext cx="19729450" cy="830421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4000"/>
              <a:buFont typeface="Noto Sans Symbols"/>
              <a:buNone/>
            </a:pPr>
            <a:r>
              <a:rPr b="0" i="0" lang="en-US" sz="4000" u="none">
                <a:solidFill>
                  <a:schemeClr val="dk1"/>
                </a:solidFill>
                <a:latin typeface="Noto Sans Symbols"/>
                <a:ea typeface="Noto Sans Symbols"/>
                <a:cs typeface="Noto Sans Symbols"/>
                <a:sym typeface="Noto Sans Symbols"/>
              </a:rPr>
              <a:t>⦿</a:t>
            </a:r>
            <a:r>
              <a:rPr b="0" i="0" lang="en-US" sz="4000" u="none">
                <a:solidFill>
                  <a:srgbClr val="0000FF"/>
                </a:solidFill>
                <a:latin typeface="Arial"/>
                <a:ea typeface="Arial"/>
                <a:cs typeface="Arial"/>
                <a:sym typeface="Arial"/>
              </a:rPr>
              <a:t>The electrolyte may be of the solid, organic or aqueous type.</a:t>
            </a:r>
            <a:endParaRPr/>
          </a:p>
          <a:p>
            <a:pPr indent="0" lvl="0" marL="0" marR="0" rtl="0" algn="just">
              <a:lnSpc>
                <a:spcPct val="150000"/>
              </a:lnSpc>
              <a:spcBef>
                <a:spcPts val="0"/>
              </a:spcBef>
              <a:spcAft>
                <a:spcPts val="0"/>
              </a:spcAft>
              <a:buClr>
                <a:schemeClr val="dk1"/>
              </a:buClr>
              <a:buSzPts val="4000"/>
              <a:buFont typeface="Noto Sans Symbols"/>
              <a:buNone/>
            </a:pPr>
            <a:r>
              <a:rPr b="0" i="0" lang="en-US" sz="4000" u="none">
                <a:solidFill>
                  <a:schemeClr val="dk1"/>
                </a:solidFill>
                <a:latin typeface="Noto Sans Symbols"/>
                <a:ea typeface="Noto Sans Symbols"/>
                <a:cs typeface="Noto Sans Symbols"/>
                <a:sym typeface="Noto Sans Symbols"/>
              </a:rPr>
              <a:t>⦿</a:t>
            </a:r>
            <a:r>
              <a:rPr b="0" i="0" lang="en-US" sz="4000" u="none">
                <a:solidFill>
                  <a:schemeClr val="dk1"/>
                </a:solidFill>
                <a:latin typeface="Arial"/>
                <a:ea typeface="Arial"/>
                <a:cs typeface="Arial"/>
                <a:sym typeface="Arial"/>
              </a:rPr>
              <a:t>Organic electrolytes are produced by dissolving quaternary salts in organic solvents. Their dissociation voltage may be greater than 2.5 V.</a:t>
            </a:r>
            <a:endParaRPr/>
          </a:p>
          <a:p>
            <a:pPr indent="0" lvl="0" marL="0" marR="0" rtl="0" algn="just">
              <a:lnSpc>
                <a:spcPct val="150000"/>
              </a:lnSpc>
              <a:spcBef>
                <a:spcPts val="0"/>
              </a:spcBef>
              <a:spcAft>
                <a:spcPts val="0"/>
              </a:spcAft>
              <a:buClr>
                <a:schemeClr val="dk1"/>
              </a:buClr>
              <a:buSzPts val="4000"/>
              <a:buFont typeface="Noto Sans Symbols"/>
              <a:buNone/>
            </a:pPr>
            <a:r>
              <a:rPr b="0" i="0" lang="en-US" sz="4000" u="none">
                <a:solidFill>
                  <a:schemeClr val="dk1"/>
                </a:solidFill>
                <a:latin typeface="Noto Sans Symbols"/>
                <a:ea typeface="Noto Sans Symbols"/>
                <a:cs typeface="Noto Sans Symbols"/>
                <a:sym typeface="Noto Sans Symbols"/>
              </a:rPr>
              <a:t>⦿</a:t>
            </a:r>
            <a:r>
              <a:rPr b="0" i="0" lang="en-US" sz="4000" u="none">
                <a:solidFill>
                  <a:srgbClr val="0000FF"/>
                </a:solidFill>
                <a:latin typeface="Arial"/>
                <a:ea typeface="Arial"/>
                <a:cs typeface="Arial"/>
                <a:sym typeface="Arial"/>
              </a:rPr>
              <a:t>Aqueous electrolytes are typically KOH or H2SO4, presenting a dissociation voltage of only 1.23 V.</a:t>
            </a:r>
            <a:endParaRPr/>
          </a:p>
          <a:p>
            <a:pPr indent="0" lvl="0" marL="0" marR="0" rtl="0" algn="just">
              <a:lnSpc>
                <a:spcPct val="150000"/>
              </a:lnSpc>
              <a:spcBef>
                <a:spcPts val="0"/>
              </a:spcBef>
              <a:spcAft>
                <a:spcPts val="0"/>
              </a:spcAft>
              <a:buClr>
                <a:schemeClr val="dk1"/>
              </a:buClr>
              <a:buSzPts val="4000"/>
              <a:buFont typeface="Noto Sans Symbols"/>
              <a:buNone/>
            </a:pPr>
            <a:r>
              <a:rPr b="0" i="0" lang="en-US" sz="4000" u="none">
                <a:solidFill>
                  <a:schemeClr val="dk1"/>
                </a:solidFill>
                <a:latin typeface="Noto Sans Symbols"/>
                <a:ea typeface="Noto Sans Symbols"/>
                <a:cs typeface="Noto Sans Symbols"/>
                <a:sym typeface="Noto Sans Symbols"/>
              </a:rPr>
              <a:t>⦿</a:t>
            </a:r>
            <a:r>
              <a:rPr b="0" i="0" lang="en-US" sz="4000" u="none">
                <a:solidFill>
                  <a:schemeClr val="dk1"/>
                </a:solidFill>
                <a:latin typeface="Arial"/>
                <a:ea typeface="Arial"/>
                <a:cs typeface="Arial"/>
                <a:sym typeface="Arial"/>
              </a:rPr>
              <a:t>As a consequence of the quadratic dependence of the energy density of the capacitor on the capacitor‟s voltage use of an organic electrolyte would be desirable.</a:t>
            </a:r>
            <a:endParaRPr/>
          </a:p>
          <a:p>
            <a:pPr indent="0" lvl="0" marL="0" marR="0" rtl="0" algn="just">
              <a:lnSpc>
                <a:spcPct val="150000"/>
              </a:lnSpc>
              <a:spcBef>
                <a:spcPts val="0"/>
              </a:spcBef>
              <a:spcAft>
                <a:spcPts val="0"/>
              </a:spcAft>
              <a:buClr>
                <a:srgbClr val="0000FF"/>
              </a:buClr>
              <a:buSzPts val="4000"/>
              <a:buFont typeface="Noto Sans Symbols"/>
              <a:buNone/>
            </a:pPr>
            <a:r>
              <a:rPr b="0" i="0" lang="en-US" sz="4000" u="none">
                <a:solidFill>
                  <a:srgbClr val="0000FF"/>
                </a:solidFill>
                <a:latin typeface="Noto Sans Symbols"/>
                <a:ea typeface="Noto Sans Symbols"/>
                <a:cs typeface="Noto Sans Symbols"/>
                <a:sym typeface="Noto Sans Symbols"/>
              </a:rPr>
              <a:t>⦿</a:t>
            </a:r>
            <a:r>
              <a:rPr b="0" i="0" lang="en-US" sz="4000" u="none">
                <a:solidFill>
                  <a:srgbClr val="0000FF"/>
                </a:solidFill>
                <a:latin typeface="Arial"/>
                <a:ea typeface="Arial"/>
                <a:cs typeface="Arial"/>
                <a:sym typeface="Arial"/>
              </a:rPr>
              <a:t>However, if power density is important, the increase in the internal resistance (ESR) due to the lower electrolyte conductivity has to be considered as well. </a:t>
            </a:r>
            <a:endParaRPr/>
          </a:p>
        </p:txBody>
      </p:sp>
      <p:sp>
        <p:nvSpPr>
          <p:cNvPr id="470" name="Google Shape;470;p43"/>
          <p:cNvSpPr txBox="1"/>
          <p:nvPr/>
        </p:nvSpPr>
        <p:spPr>
          <a:xfrm>
            <a:off x="5780087" y="250825"/>
            <a:ext cx="77930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ELECTROLYTE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4"/>
          <p:cNvSpPr txBox="1"/>
          <p:nvPr/>
        </p:nvSpPr>
        <p:spPr>
          <a:xfrm>
            <a:off x="755650" y="1508125"/>
            <a:ext cx="18821400" cy="55181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FF"/>
              </a:buClr>
              <a:buSzPts val="4800"/>
              <a:buFont typeface="Noto Sans Symbols"/>
              <a:buNone/>
            </a:pPr>
            <a:r>
              <a:rPr b="0" i="0" lang="en-US" sz="4800" u="none">
                <a:solidFill>
                  <a:srgbClr val="0000FF"/>
                </a:solidFill>
                <a:latin typeface="Noto Sans Symbols"/>
                <a:ea typeface="Noto Sans Symbols"/>
                <a:cs typeface="Noto Sans Symbols"/>
                <a:sym typeface="Noto Sans Symbols"/>
              </a:rPr>
              <a:t>⚫ </a:t>
            </a:r>
            <a:r>
              <a:rPr b="0" i="0" lang="en-US" sz="4800" u="none">
                <a:solidFill>
                  <a:srgbClr val="0000FF"/>
                </a:solidFill>
                <a:latin typeface="Constantia"/>
                <a:ea typeface="Constantia"/>
                <a:cs typeface="Constantia"/>
                <a:sym typeface="Constantia"/>
              </a:rPr>
              <a:t>In a supercapacitor, there is no conventional dielectric. Both plates are soaked in an electrolyte and separated by a very thin insulator. When the plates are charged, an opposite charge forms on either side of the separator, creating what's called an electric </a:t>
            </a:r>
            <a:r>
              <a:rPr b="1" i="0" lang="en-US" sz="4800" u="none">
                <a:solidFill>
                  <a:srgbClr val="0000FF"/>
                </a:solidFill>
                <a:latin typeface="Constantia"/>
                <a:ea typeface="Constantia"/>
                <a:cs typeface="Constantia"/>
                <a:sym typeface="Constantia"/>
              </a:rPr>
              <a:t>doublelayer. </a:t>
            </a:r>
            <a:r>
              <a:rPr b="0" i="0" lang="en-US" sz="4800" u="none">
                <a:solidFill>
                  <a:srgbClr val="0000FF"/>
                </a:solidFill>
                <a:latin typeface="Constantia"/>
                <a:ea typeface="Constantia"/>
                <a:cs typeface="Constantia"/>
                <a:sym typeface="Constantia"/>
              </a:rPr>
              <a:t>This is why supercapacitors are often referred to as double-layer capacitors</a:t>
            </a:r>
            <a:endParaRPr/>
          </a:p>
        </p:txBody>
      </p:sp>
      <p:pic>
        <p:nvPicPr>
          <p:cNvPr id="476" name="Google Shape;476;p44"/>
          <p:cNvPicPr preferRelativeResize="0"/>
          <p:nvPr/>
        </p:nvPicPr>
        <p:blipFill rotWithShape="1">
          <a:blip r:embed="rId3">
            <a:alphaModFix/>
          </a:blip>
          <a:srcRect b="14776" l="0" r="0" t="4788"/>
          <a:stretch/>
        </p:blipFill>
        <p:spPr>
          <a:xfrm>
            <a:off x="6242050" y="6954837"/>
            <a:ext cx="7848600" cy="3978275"/>
          </a:xfrm>
          <a:prstGeom prst="rect">
            <a:avLst/>
          </a:prstGeom>
          <a:noFill/>
          <a:ln>
            <a:noFill/>
          </a:ln>
        </p:spPr>
      </p:pic>
      <p:sp>
        <p:nvSpPr>
          <p:cNvPr id="477" name="Google Shape;477;p44"/>
          <p:cNvSpPr txBox="1"/>
          <p:nvPr/>
        </p:nvSpPr>
        <p:spPr>
          <a:xfrm>
            <a:off x="4397375" y="376237"/>
            <a:ext cx="10179050"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WORKING OF SUPERCAPACITOR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5"/>
          <p:cNvSpPr txBox="1"/>
          <p:nvPr/>
        </p:nvSpPr>
        <p:spPr>
          <a:xfrm>
            <a:off x="3517900" y="2513012"/>
            <a:ext cx="13403262" cy="84820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3" name="Google Shape;483;p45"/>
          <p:cNvSpPr txBox="1"/>
          <p:nvPr/>
        </p:nvSpPr>
        <p:spPr>
          <a:xfrm>
            <a:off x="4397375" y="376237"/>
            <a:ext cx="10179050"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WORKING OF SUPERCAPACITOR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6"/>
          <p:cNvSpPr txBox="1"/>
          <p:nvPr/>
        </p:nvSpPr>
        <p:spPr>
          <a:xfrm>
            <a:off x="527050" y="2149475"/>
            <a:ext cx="7793037" cy="7478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3600"/>
              <a:buFont typeface="Noto Sans Symbols"/>
              <a:buNone/>
            </a:pPr>
            <a:r>
              <a:rPr b="0" i="0" lang="en-US" sz="3600" u="none">
                <a:solidFill>
                  <a:srgbClr val="0000FF"/>
                </a:solidFill>
                <a:latin typeface="Noto Sans Symbols"/>
                <a:ea typeface="Noto Sans Symbols"/>
                <a:cs typeface="Noto Sans Symbols"/>
                <a:sym typeface="Noto Sans Symbols"/>
              </a:rPr>
              <a:t>⚫ </a:t>
            </a:r>
            <a:r>
              <a:rPr b="0" i="0" lang="en-US" sz="4000" u="none">
                <a:solidFill>
                  <a:srgbClr val="0000FF"/>
                </a:solidFill>
                <a:latin typeface="Constantia"/>
                <a:ea typeface="Constantia"/>
                <a:cs typeface="Constantia"/>
                <a:sym typeface="Constantia"/>
              </a:rPr>
              <a:t>Electrochemical capacitor has two electrodes,</a:t>
            </a:r>
            <a:endParaRPr/>
          </a:p>
          <a:p>
            <a:pPr indent="0" lvl="0" marL="0" marR="0" rtl="0" algn="l">
              <a:lnSpc>
                <a:spcPct val="100000"/>
              </a:lnSpc>
              <a:spcBef>
                <a:spcPts val="0"/>
              </a:spcBef>
              <a:spcAft>
                <a:spcPts val="0"/>
              </a:spcAft>
              <a:buClr>
                <a:srgbClr val="0000FF"/>
              </a:buClr>
              <a:buSzPts val="4000"/>
              <a:buFont typeface="Constantia"/>
              <a:buNone/>
            </a:pPr>
            <a:r>
              <a:rPr b="0" i="0" lang="en-US" sz="4000" u="none">
                <a:solidFill>
                  <a:srgbClr val="0000FF"/>
                </a:solidFill>
                <a:latin typeface="Constantia"/>
                <a:ea typeface="Constantia"/>
                <a:cs typeface="Constantia"/>
                <a:sym typeface="Constantia"/>
              </a:rPr>
              <a:t>separated by a separator, which are electrically</a:t>
            </a:r>
            <a:endParaRPr/>
          </a:p>
          <a:p>
            <a:pPr indent="0" lvl="0" marL="0" marR="0" rtl="0" algn="l">
              <a:lnSpc>
                <a:spcPct val="100000"/>
              </a:lnSpc>
              <a:spcBef>
                <a:spcPts val="0"/>
              </a:spcBef>
              <a:spcAft>
                <a:spcPts val="0"/>
              </a:spcAft>
              <a:buClr>
                <a:srgbClr val="0000FF"/>
              </a:buClr>
              <a:buSzPts val="4000"/>
              <a:buFont typeface="Constantia"/>
              <a:buNone/>
            </a:pPr>
            <a:r>
              <a:rPr b="0" i="0" lang="en-US" sz="4000" u="none">
                <a:solidFill>
                  <a:srgbClr val="0000FF"/>
                </a:solidFill>
                <a:latin typeface="Constantia"/>
                <a:ea typeface="Constantia"/>
                <a:cs typeface="Constantia"/>
                <a:sym typeface="Constantia"/>
              </a:rPr>
              <a:t>connected to each other via the electrolyte.</a:t>
            </a:r>
            <a:endParaRPr/>
          </a:p>
          <a:p>
            <a:pPr indent="0" lvl="0" marL="0" marR="0" rtl="0" algn="l">
              <a:lnSpc>
                <a:spcPct val="100000"/>
              </a:lnSpc>
              <a:spcBef>
                <a:spcPts val="0"/>
              </a:spcBef>
              <a:spcAft>
                <a:spcPts val="0"/>
              </a:spcAft>
              <a:buClr>
                <a:srgbClr val="FF0000"/>
              </a:buClr>
              <a:buSzPts val="3600"/>
              <a:buFont typeface="Noto Sans Symbols"/>
              <a:buNone/>
            </a:pPr>
            <a:r>
              <a:rPr b="0" i="0" lang="en-US" sz="3600" u="none">
                <a:solidFill>
                  <a:srgbClr val="FF0000"/>
                </a:solidFill>
                <a:latin typeface="Noto Sans Symbols"/>
                <a:ea typeface="Noto Sans Symbols"/>
                <a:cs typeface="Noto Sans Symbols"/>
                <a:sym typeface="Noto Sans Symbols"/>
              </a:rPr>
              <a:t>⚫ </a:t>
            </a:r>
            <a:r>
              <a:rPr b="0" i="0" lang="en-US" sz="4000" u="none">
                <a:solidFill>
                  <a:srgbClr val="FF0000"/>
                </a:solidFill>
                <a:latin typeface="Constantia"/>
                <a:ea typeface="Constantia"/>
                <a:cs typeface="Constantia"/>
                <a:sym typeface="Constantia"/>
              </a:rPr>
              <a:t>When voltage is applied, and plates get charged, an</a:t>
            </a:r>
            <a:endParaRPr/>
          </a:p>
          <a:p>
            <a:pPr indent="0" lvl="0" marL="0" marR="0" rtl="0" algn="l">
              <a:lnSpc>
                <a:spcPct val="100000"/>
              </a:lnSpc>
              <a:spcBef>
                <a:spcPts val="0"/>
              </a:spcBef>
              <a:spcAft>
                <a:spcPts val="0"/>
              </a:spcAft>
              <a:buClr>
                <a:srgbClr val="FF0000"/>
              </a:buClr>
              <a:buSzPts val="4000"/>
              <a:buFont typeface="Constantia"/>
              <a:buNone/>
            </a:pPr>
            <a:r>
              <a:rPr b="0" i="0" lang="en-US" sz="4000" u="none">
                <a:solidFill>
                  <a:srgbClr val="FF0000"/>
                </a:solidFill>
                <a:latin typeface="Constantia"/>
                <a:ea typeface="Constantia"/>
                <a:cs typeface="Constantia"/>
                <a:sym typeface="Constantia"/>
              </a:rPr>
              <a:t>opposite charge forms on the either side of the</a:t>
            </a:r>
            <a:endParaRPr/>
          </a:p>
          <a:p>
            <a:pPr indent="0" lvl="0" marL="0" marR="0" rtl="0" algn="l">
              <a:lnSpc>
                <a:spcPct val="100000"/>
              </a:lnSpc>
              <a:spcBef>
                <a:spcPts val="0"/>
              </a:spcBef>
              <a:spcAft>
                <a:spcPts val="0"/>
              </a:spcAft>
              <a:buClr>
                <a:srgbClr val="FF0000"/>
              </a:buClr>
              <a:buSzPts val="4000"/>
              <a:buFont typeface="Constantia"/>
              <a:buNone/>
            </a:pPr>
            <a:r>
              <a:rPr b="0" i="0" lang="en-US" sz="4000" u="none">
                <a:solidFill>
                  <a:srgbClr val="FF0000"/>
                </a:solidFill>
                <a:latin typeface="Constantia"/>
                <a:ea typeface="Constantia"/>
                <a:cs typeface="Constantia"/>
                <a:sym typeface="Constantia"/>
              </a:rPr>
              <a:t>separator creating a electric double layer.</a:t>
            </a:r>
            <a:endParaRPr/>
          </a:p>
        </p:txBody>
      </p:sp>
      <p:pic>
        <p:nvPicPr>
          <p:cNvPr id="489" name="Google Shape;489;p46"/>
          <p:cNvPicPr preferRelativeResize="0"/>
          <p:nvPr/>
        </p:nvPicPr>
        <p:blipFill rotWithShape="1">
          <a:blip r:embed="rId3">
            <a:alphaModFix/>
          </a:blip>
          <a:srcRect b="0" l="0" r="0" t="0"/>
          <a:stretch/>
        </p:blipFill>
        <p:spPr>
          <a:xfrm>
            <a:off x="8921750" y="1758950"/>
            <a:ext cx="7413625" cy="8586787"/>
          </a:xfrm>
          <a:prstGeom prst="rect">
            <a:avLst/>
          </a:prstGeom>
          <a:noFill/>
          <a:ln>
            <a:noFill/>
          </a:ln>
        </p:spPr>
      </p:pic>
      <p:sp>
        <p:nvSpPr>
          <p:cNvPr id="490" name="Google Shape;490;p46"/>
          <p:cNvSpPr txBox="1"/>
          <p:nvPr/>
        </p:nvSpPr>
        <p:spPr>
          <a:xfrm>
            <a:off x="5026025" y="58737"/>
            <a:ext cx="111839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ELECTRIC DOUBLE LAYER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7"/>
          <p:cNvSpPr txBox="1"/>
          <p:nvPr/>
        </p:nvSpPr>
        <p:spPr>
          <a:xfrm>
            <a:off x="374650" y="1257300"/>
            <a:ext cx="19431000" cy="2862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Calibri"/>
              <a:buNone/>
            </a:pPr>
            <a:r>
              <a:rPr b="1" i="0" lang="en-US" sz="3600" u="none">
                <a:solidFill>
                  <a:srgbClr val="FF0000"/>
                </a:solidFill>
                <a:latin typeface="Calibri"/>
                <a:ea typeface="Calibri"/>
                <a:cs typeface="Calibri"/>
                <a:sym typeface="Calibri"/>
              </a:rPr>
              <a:t>TECHNOLOGY USED</a:t>
            </a:r>
            <a:endParaRPr/>
          </a:p>
          <a:p>
            <a:pPr indent="0" lvl="0" marL="0" marR="0" rtl="0" algn="l">
              <a:lnSpc>
                <a:spcPct val="100000"/>
              </a:lnSpc>
              <a:spcBef>
                <a:spcPts val="0"/>
              </a:spcBef>
              <a:spcAft>
                <a:spcPts val="0"/>
              </a:spcAft>
              <a:buClr>
                <a:schemeClr val="accent1"/>
              </a:buClr>
              <a:buSzPts val="3600"/>
              <a:buFont typeface="Noto Sans Symbols"/>
              <a:buNone/>
            </a:pPr>
            <a:r>
              <a:rPr b="0" i="0" lang="en-US" sz="3600" u="none">
                <a:solidFill>
                  <a:schemeClr val="accent1"/>
                </a:solidFill>
                <a:latin typeface="Noto Sans Symbols"/>
                <a:ea typeface="Noto Sans Symbols"/>
                <a:cs typeface="Noto Sans Symbols"/>
                <a:sym typeface="Noto Sans Symbols"/>
              </a:rPr>
              <a:t>⚫ </a:t>
            </a:r>
            <a:r>
              <a:rPr b="0" i="0" lang="en-US" sz="3600" u="none">
                <a:solidFill>
                  <a:schemeClr val="accent1"/>
                </a:solidFill>
                <a:latin typeface="Constantia"/>
                <a:ea typeface="Constantia"/>
                <a:cs typeface="Constantia"/>
                <a:sym typeface="Constantia"/>
              </a:rPr>
              <a:t>Carbon nano tubes, carbon aerogels are used for supercapacitors plates or electrodes.</a:t>
            </a:r>
            <a:endParaRPr/>
          </a:p>
          <a:p>
            <a:pPr indent="0" lvl="0" marL="0" marR="0" rtl="0" algn="l">
              <a:lnSpc>
                <a:spcPct val="100000"/>
              </a:lnSpc>
              <a:spcBef>
                <a:spcPts val="0"/>
              </a:spcBef>
              <a:spcAft>
                <a:spcPts val="0"/>
              </a:spcAft>
              <a:buClr>
                <a:srgbClr val="0BD1DA"/>
              </a:buClr>
              <a:buSzPts val="3600"/>
              <a:buFont typeface="Noto Sans Symbols"/>
              <a:buNone/>
            </a:pPr>
            <a:r>
              <a:rPr b="0" i="0" lang="en-US" sz="3600" u="none">
                <a:solidFill>
                  <a:srgbClr val="0BD1DA"/>
                </a:solidFill>
                <a:latin typeface="Noto Sans Symbols"/>
                <a:ea typeface="Noto Sans Symbols"/>
                <a:cs typeface="Noto Sans Symbols"/>
                <a:sym typeface="Noto Sans Symbols"/>
              </a:rPr>
              <a:t>⚫ </a:t>
            </a:r>
            <a:r>
              <a:rPr b="0" i="0" lang="en-US" sz="3600" u="none">
                <a:solidFill>
                  <a:srgbClr val="000000"/>
                </a:solidFill>
                <a:latin typeface="Constantia"/>
                <a:ea typeface="Constantia"/>
                <a:cs typeface="Constantia"/>
                <a:sym typeface="Constantia"/>
              </a:rPr>
              <a:t>Sodium perchlorate (NaClO4) or lithium perchlorate (LiClO4) are used as electrolytes.</a:t>
            </a:r>
            <a:endParaRPr/>
          </a:p>
          <a:p>
            <a:pPr indent="0" lvl="0" marL="0" marR="0" rtl="0" algn="l">
              <a:lnSpc>
                <a:spcPct val="100000"/>
              </a:lnSpc>
              <a:spcBef>
                <a:spcPts val="0"/>
              </a:spcBef>
              <a:spcAft>
                <a:spcPts val="0"/>
              </a:spcAft>
              <a:buClr>
                <a:srgbClr val="FF0000"/>
              </a:buClr>
              <a:buSzPts val="3600"/>
              <a:buFont typeface="Noto Sans Symbols"/>
              <a:buNone/>
            </a:pPr>
            <a:r>
              <a:rPr b="0" i="0" lang="en-US" sz="3600" u="none">
                <a:solidFill>
                  <a:srgbClr val="FF0000"/>
                </a:solidFill>
                <a:latin typeface="Noto Sans Symbols"/>
                <a:ea typeface="Noto Sans Symbols"/>
                <a:cs typeface="Noto Sans Symbols"/>
                <a:sym typeface="Noto Sans Symbols"/>
              </a:rPr>
              <a:t>⚫ </a:t>
            </a:r>
            <a:r>
              <a:rPr b="0" i="0" lang="en-US" sz="3600" u="none">
                <a:solidFill>
                  <a:srgbClr val="FF0000"/>
                </a:solidFill>
                <a:latin typeface="Constantia"/>
                <a:ea typeface="Constantia"/>
                <a:cs typeface="Constantia"/>
                <a:sym typeface="Constantia"/>
              </a:rPr>
              <a:t>Polyacrylonitrile(C3H3N)n is used as a separator(thickness 0.3-0.8 nm).</a:t>
            </a:r>
            <a:endParaRPr/>
          </a:p>
          <a:p>
            <a:pPr indent="0" lvl="0" marL="0" marR="0" rtl="0" algn="l">
              <a:lnSpc>
                <a:spcPct val="100000"/>
              </a:lnSpc>
              <a:spcBef>
                <a:spcPts val="0"/>
              </a:spcBef>
              <a:spcAft>
                <a:spcPts val="0"/>
              </a:spcAft>
              <a:buClr>
                <a:srgbClr val="FF0000"/>
              </a:buClr>
              <a:buSzPts val="3600"/>
              <a:buFont typeface="Noto Sans Symbols"/>
              <a:buNone/>
            </a:pPr>
            <a:r>
              <a:rPr b="0" i="0" lang="en-US" sz="3600" u="none">
                <a:solidFill>
                  <a:srgbClr val="FF0000"/>
                </a:solidFill>
                <a:latin typeface="Noto Sans Symbols"/>
                <a:ea typeface="Noto Sans Symbols"/>
                <a:cs typeface="Noto Sans Symbols"/>
                <a:sym typeface="Noto Sans Symbols"/>
              </a:rPr>
              <a:t>⚫ </a:t>
            </a:r>
            <a:r>
              <a:rPr b="0" i="0" lang="en-US" sz="3600" u="none">
                <a:solidFill>
                  <a:srgbClr val="FF0000"/>
                </a:solidFill>
                <a:latin typeface="Constantia"/>
                <a:ea typeface="Constantia"/>
                <a:cs typeface="Constantia"/>
                <a:sym typeface="Constantia"/>
              </a:rPr>
              <a:t>Aluminium as a packing component.</a:t>
            </a:r>
            <a:endParaRPr/>
          </a:p>
        </p:txBody>
      </p:sp>
      <p:sp>
        <p:nvSpPr>
          <p:cNvPr id="496" name="Google Shape;496;p47"/>
          <p:cNvSpPr txBox="1"/>
          <p:nvPr/>
        </p:nvSpPr>
        <p:spPr>
          <a:xfrm>
            <a:off x="146050" y="4914900"/>
            <a:ext cx="19958050" cy="624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4617B"/>
              </a:buClr>
              <a:buSzPts val="4000"/>
              <a:buFont typeface="Calibri"/>
              <a:buNone/>
            </a:pPr>
            <a:r>
              <a:rPr b="0" i="0" lang="en-US" sz="4000" u="none">
                <a:solidFill>
                  <a:srgbClr val="04617B"/>
                </a:solidFill>
                <a:latin typeface="Calibri"/>
                <a:ea typeface="Calibri"/>
                <a:cs typeface="Calibri"/>
                <a:sym typeface="Calibri"/>
              </a:rPr>
              <a:t>Why these materials are taken </a:t>
            </a:r>
            <a:endParaRPr/>
          </a:p>
          <a:p>
            <a:pPr indent="0" lvl="0" marL="0" marR="0" rtl="0" algn="l">
              <a:lnSpc>
                <a:spcPct val="100000"/>
              </a:lnSpc>
              <a:spcBef>
                <a:spcPts val="0"/>
              </a:spcBef>
              <a:spcAft>
                <a:spcPts val="0"/>
              </a:spcAft>
              <a:buClr>
                <a:srgbClr val="0BD1DA"/>
              </a:buClr>
              <a:buSzPts val="4000"/>
              <a:buFont typeface="Noto Sans Symbols"/>
              <a:buNone/>
            </a:pPr>
            <a:r>
              <a:rPr b="0" i="0" lang="en-US" sz="4000" u="none">
                <a:solidFill>
                  <a:srgbClr val="0BD1DA"/>
                </a:solidFill>
                <a:latin typeface="Noto Sans Symbols"/>
                <a:ea typeface="Noto Sans Symbols"/>
                <a:cs typeface="Noto Sans Symbols"/>
                <a:sym typeface="Noto Sans Symbols"/>
              </a:rPr>
              <a:t>⚫ </a:t>
            </a:r>
            <a:r>
              <a:rPr b="0" i="0" lang="en-US" sz="4000" u="none">
                <a:solidFill>
                  <a:srgbClr val="000000"/>
                </a:solidFill>
                <a:latin typeface="Constantia"/>
                <a:ea typeface="Constantia"/>
                <a:cs typeface="Constantia"/>
                <a:sym typeface="Constantia"/>
              </a:rPr>
              <a:t>Electrodes:-</a:t>
            </a:r>
            <a:endParaRPr/>
          </a:p>
          <a:p>
            <a:pPr indent="0" lvl="0" marL="0" marR="0" rtl="0" algn="l">
              <a:lnSpc>
                <a:spcPct val="100000"/>
              </a:lnSpc>
              <a:spcBef>
                <a:spcPts val="0"/>
              </a:spcBef>
              <a:spcAft>
                <a:spcPts val="0"/>
              </a:spcAft>
              <a:buClr>
                <a:srgbClr val="FF0000"/>
              </a:buClr>
              <a:buSzPts val="4000"/>
              <a:buFont typeface="Constantia"/>
              <a:buNone/>
            </a:pPr>
            <a:r>
              <a:rPr b="0" i="0" lang="en-US" sz="4000" u="none">
                <a:solidFill>
                  <a:srgbClr val="FF0000"/>
                </a:solidFill>
                <a:latin typeface="Constantia"/>
                <a:ea typeface="Constantia"/>
                <a:cs typeface="Constantia"/>
                <a:sym typeface="Constantia"/>
              </a:rPr>
              <a:t>1)Carbon nanotubes greatly improve capacitor performance, due to the highly wettable surface area and high conductivity. 2)Highly porous.</a:t>
            </a:r>
            <a:endParaRPr/>
          </a:p>
          <a:p>
            <a:pPr indent="0" lvl="0" marL="0" marR="0" rtl="0" algn="l">
              <a:lnSpc>
                <a:spcPct val="100000"/>
              </a:lnSpc>
              <a:spcBef>
                <a:spcPts val="0"/>
              </a:spcBef>
              <a:spcAft>
                <a:spcPts val="0"/>
              </a:spcAft>
              <a:buClr>
                <a:srgbClr val="0BD1DA"/>
              </a:buClr>
              <a:buSzPts val="4000"/>
              <a:buFont typeface="Noto Sans Symbols"/>
              <a:buNone/>
            </a:pPr>
            <a:r>
              <a:rPr b="0" i="0" lang="en-US" sz="4000" u="none">
                <a:solidFill>
                  <a:srgbClr val="0BD1DA"/>
                </a:solidFill>
                <a:latin typeface="Noto Sans Symbols"/>
                <a:ea typeface="Noto Sans Symbols"/>
                <a:cs typeface="Noto Sans Symbols"/>
                <a:sym typeface="Noto Sans Symbols"/>
              </a:rPr>
              <a:t>⚫ </a:t>
            </a:r>
            <a:r>
              <a:rPr b="0" i="0" lang="en-US" sz="4000" u="none">
                <a:solidFill>
                  <a:srgbClr val="000000"/>
                </a:solidFill>
                <a:latin typeface="Constantia"/>
                <a:ea typeface="Constantia"/>
                <a:cs typeface="Constantia"/>
                <a:sym typeface="Constantia"/>
              </a:rPr>
              <a:t>Electrolytes:-</a:t>
            </a:r>
            <a:endParaRPr/>
          </a:p>
          <a:p>
            <a:pPr indent="0" lvl="0" marL="0" marR="0" rtl="0" algn="l">
              <a:lnSpc>
                <a:spcPct val="100000"/>
              </a:lnSpc>
              <a:spcBef>
                <a:spcPts val="0"/>
              </a:spcBef>
              <a:spcAft>
                <a:spcPts val="0"/>
              </a:spcAft>
              <a:buClr>
                <a:srgbClr val="0000FF"/>
              </a:buClr>
              <a:buSzPts val="4000"/>
              <a:buFont typeface="Constantia"/>
              <a:buNone/>
            </a:pPr>
            <a:r>
              <a:rPr b="0" i="0" lang="en-US" sz="4000" u="none">
                <a:solidFill>
                  <a:srgbClr val="0000FF"/>
                </a:solidFill>
                <a:latin typeface="Constantia"/>
                <a:ea typeface="Constantia"/>
                <a:cs typeface="Constantia"/>
                <a:sym typeface="Constantia"/>
              </a:rPr>
              <a:t>1) Wide working temperature (-90</a:t>
            </a:r>
            <a:r>
              <a:rPr b="0" baseline="30000" i="0" lang="en-US" sz="4000" u="none">
                <a:solidFill>
                  <a:srgbClr val="0000FF"/>
                </a:solidFill>
                <a:latin typeface="Constantia"/>
                <a:ea typeface="Constantia"/>
                <a:cs typeface="Constantia"/>
                <a:sym typeface="Constantia"/>
              </a:rPr>
              <a:t>0</a:t>
            </a:r>
            <a:r>
              <a:rPr b="0" i="0" lang="en-US" sz="4000" u="none">
                <a:solidFill>
                  <a:srgbClr val="0000FF"/>
                </a:solidFill>
                <a:latin typeface="Constantia"/>
                <a:ea typeface="Constantia"/>
                <a:cs typeface="Constantia"/>
                <a:sym typeface="Constantia"/>
              </a:rPr>
              <a:t>c to 400</a:t>
            </a:r>
            <a:r>
              <a:rPr b="0" baseline="30000" i="0" lang="en-US" sz="4000" u="none">
                <a:solidFill>
                  <a:srgbClr val="0000FF"/>
                </a:solidFill>
                <a:latin typeface="Constantia"/>
                <a:ea typeface="Constantia"/>
                <a:cs typeface="Constantia"/>
                <a:sym typeface="Constantia"/>
              </a:rPr>
              <a:t>0</a:t>
            </a:r>
            <a:r>
              <a:rPr b="0" i="0" lang="en-US" sz="4000" u="none">
                <a:solidFill>
                  <a:srgbClr val="0000FF"/>
                </a:solidFill>
                <a:latin typeface="Constantia"/>
                <a:ea typeface="Constantia"/>
                <a:cs typeface="Constantia"/>
                <a:sym typeface="Constantia"/>
              </a:rPr>
              <a:t>c). 2) Non flammable and low toxic. 3)Non-corrosive to electrode &amp; packing components.</a:t>
            </a:r>
            <a:endParaRPr/>
          </a:p>
          <a:p>
            <a:pPr indent="0" lvl="0" marL="0" marR="0" rtl="0" algn="l">
              <a:lnSpc>
                <a:spcPct val="100000"/>
              </a:lnSpc>
              <a:spcBef>
                <a:spcPts val="0"/>
              </a:spcBef>
              <a:spcAft>
                <a:spcPts val="0"/>
              </a:spcAft>
              <a:buClr>
                <a:srgbClr val="FF0000"/>
              </a:buClr>
              <a:buSzPts val="4000"/>
              <a:buFont typeface="Noto Sans Symbols"/>
              <a:buNone/>
            </a:pPr>
            <a:r>
              <a:rPr b="0" i="0" lang="en-US" sz="4000" u="none">
                <a:solidFill>
                  <a:srgbClr val="FF0000"/>
                </a:solidFill>
                <a:latin typeface="Noto Sans Symbols"/>
                <a:ea typeface="Noto Sans Symbols"/>
                <a:cs typeface="Noto Sans Symbols"/>
                <a:sym typeface="Noto Sans Symbols"/>
              </a:rPr>
              <a:t>⚫ </a:t>
            </a:r>
            <a:r>
              <a:rPr b="0" i="0" lang="en-US" sz="4000" u="none">
                <a:solidFill>
                  <a:srgbClr val="FF0000"/>
                </a:solidFill>
                <a:latin typeface="Constantia"/>
                <a:ea typeface="Constantia"/>
                <a:cs typeface="Constantia"/>
                <a:sym typeface="Constantia"/>
              </a:rPr>
              <a:t>Separator:-</a:t>
            </a:r>
            <a:endParaRPr/>
          </a:p>
          <a:p>
            <a:pPr indent="0" lvl="0" marL="0" marR="0" rtl="0" algn="l">
              <a:lnSpc>
                <a:spcPct val="100000"/>
              </a:lnSpc>
              <a:spcBef>
                <a:spcPts val="0"/>
              </a:spcBef>
              <a:spcAft>
                <a:spcPts val="0"/>
              </a:spcAft>
              <a:buClr>
                <a:srgbClr val="FF0000"/>
              </a:buClr>
              <a:buSzPts val="4000"/>
              <a:buFont typeface="Constantia"/>
              <a:buNone/>
            </a:pPr>
            <a:r>
              <a:rPr b="0" i="0" lang="en-US" sz="4000" u="none">
                <a:solidFill>
                  <a:srgbClr val="FF0000"/>
                </a:solidFill>
                <a:latin typeface="Constantia"/>
                <a:ea typeface="Constantia"/>
                <a:cs typeface="Constantia"/>
                <a:sym typeface="Constantia"/>
              </a:rPr>
              <a:t>1) Unique tensile strength (103MegaPascals). 2)Electrical conductivity (1.5x104 S/m). 3)Not degraded easily.</a:t>
            </a:r>
            <a:endParaRPr/>
          </a:p>
        </p:txBody>
      </p:sp>
      <p:sp>
        <p:nvSpPr>
          <p:cNvPr id="497" name="Google Shape;497;p47"/>
          <p:cNvSpPr txBox="1"/>
          <p:nvPr/>
        </p:nvSpPr>
        <p:spPr>
          <a:xfrm>
            <a:off x="5026025" y="58737"/>
            <a:ext cx="111839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Materials/technologies used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8"/>
          <p:cNvSpPr txBox="1"/>
          <p:nvPr/>
        </p:nvSpPr>
        <p:spPr>
          <a:xfrm>
            <a:off x="9990137" y="2387600"/>
            <a:ext cx="7413625" cy="1004887"/>
          </a:xfrm>
          <a:prstGeom prst="rect">
            <a:avLst/>
          </a:prstGeom>
          <a:noFill/>
          <a:ln>
            <a:noFill/>
          </a:ln>
        </p:spPr>
        <p:txBody>
          <a:bodyPr anchorCtr="0" anchor="ctr" bIns="75375" lIns="150775" spcFirstLastPara="1" rIns="150775" wrap="square" tIns="75375">
            <a:normAutofit/>
          </a:bodyPr>
          <a:lstStyle/>
          <a:p>
            <a:pPr indent="0" lvl="0" marL="0" marR="0" rtl="0" algn="ctr">
              <a:lnSpc>
                <a:spcPct val="90000"/>
              </a:lnSpc>
              <a:spcBef>
                <a:spcPts val="0"/>
              </a:spcBef>
              <a:spcAft>
                <a:spcPts val="0"/>
              </a:spcAft>
              <a:buClr>
                <a:schemeClr val="dk1"/>
              </a:buClr>
              <a:buSzPts val="5900"/>
              <a:buFont typeface="Arial"/>
              <a:buNone/>
            </a:pPr>
            <a:r>
              <a:rPr b="1" i="0" lang="en-US" sz="5900" u="none">
                <a:solidFill>
                  <a:schemeClr val="dk1"/>
                </a:solidFill>
                <a:latin typeface="Arial"/>
                <a:ea typeface="Arial"/>
                <a:cs typeface="Arial"/>
                <a:sym typeface="Arial"/>
              </a:rPr>
              <a:t>Carbon Nanotubes</a:t>
            </a:r>
            <a:endParaRPr/>
          </a:p>
        </p:txBody>
      </p:sp>
      <p:pic>
        <p:nvPicPr>
          <p:cNvPr id="503" name="Google Shape;503;p48"/>
          <p:cNvPicPr preferRelativeResize="0"/>
          <p:nvPr/>
        </p:nvPicPr>
        <p:blipFill rotWithShape="1">
          <a:blip r:embed="rId3">
            <a:alphaModFix/>
          </a:blip>
          <a:srcRect b="0" l="0" r="0" t="0"/>
          <a:stretch/>
        </p:blipFill>
        <p:spPr>
          <a:xfrm>
            <a:off x="2889250" y="5278437"/>
            <a:ext cx="7791450" cy="5842000"/>
          </a:xfrm>
          <a:prstGeom prst="rect">
            <a:avLst/>
          </a:prstGeom>
          <a:noFill/>
          <a:ln>
            <a:noFill/>
          </a:ln>
        </p:spPr>
      </p:pic>
      <p:pic>
        <p:nvPicPr>
          <p:cNvPr descr="mit_nanobattery_3" id="504" name="Google Shape;504;p48"/>
          <p:cNvPicPr preferRelativeResize="0"/>
          <p:nvPr/>
        </p:nvPicPr>
        <p:blipFill rotWithShape="1">
          <a:blip r:embed="rId4">
            <a:alphaModFix/>
          </a:blip>
          <a:srcRect b="0" l="0" r="0" t="0"/>
          <a:stretch/>
        </p:blipFill>
        <p:spPr>
          <a:xfrm>
            <a:off x="3392487" y="1758950"/>
            <a:ext cx="3722687" cy="2733675"/>
          </a:xfrm>
          <a:prstGeom prst="rect">
            <a:avLst/>
          </a:prstGeom>
          <a:noFill/>
          <a:ln>
            <a:noFill/>
          </a:ln>
        </p:spPr>
      </p:pic>
      <p:sp>
        <p:nvSpPr>
          <p:cNvPr id="505" name="Google Shape;505;p48"/>
          <p:cNvSpPr txBox="1"/>
          <p:nvPr/>
        </p:nvSpPr>
        <p:spPr>
          <a:xfrm>
            <a:off x="10931525" y="2890837"/>
            <a:ext cx="5278437" cy="7288212"/>
          </a:xfrm>
          <a:prstGeom prst="rect">
            <a:avLst/>
          </a:prstGeom>
          <a:noFill/>
          <a:ln>
            <a:noFill/>
          </a:ln>
        </p:spPr>
        <p:txBody>
          <a:bodyPr anchorCtr="0" anchor="t" bIns="45700" lIns="91425" spcFirstLastPara="1" rIns="91425" wrap="square" tIns="45700">
            <a:noAutofit/>
          </a:bodyPr>
          <a:lstStyle/>
          <a:p>
            <a:pPr indent="-184466" lvl="0" marL="419100" marR="0" rtl="0" algn="l">
              <a:lnSpc>
                <a:spcPct val="100000"/>
              </a:lnSpc>
              <a:spcBef>
                <a:spcPts val="0"/>
              </a:spcBef>
              <a:spcAft>
                <a:spcPts val="0"/>
              </a:spcAft>
              <a:buClr>
                <a:schemeClr val="accent1"/>
              </a:buClr>
              <a:buSzPts val="3120"/>
              <a:buFont typeface="Noto Sans Symbols"/>
              <a:buNone/>
            </a:pPr>
            <a:r>
              <a:t/>
            </a:r>
            <a:endParaRPr b="0" i="0" sz="3900" u="none">
              <a:solidFill>
                <a:schemeClr val="dk1"/>
              </a:solidFill>
              <a:latin typeface="Arial"/>
              <a:ea typeface="Arial"/>
              <a:cs typeface="Arial"/>
              <a:sym typeface="Arial"/>
            </a:endParaRPr>
          </a:p>
          <a:p>
            <a:pPr indent="-382587" lvl="0" marL="419100" marR="0" rtl="0" algn="l">
              <a:lnSpc>
                <a:spcPct val="100000"/>
              </a:lnSpc>
              <a:spcBef>
                <a:spcPts val="780"/>
              </a:spcBef>
              <a:spcAft>
                <a:spcPts val="0"/>
              </a:spcAft>
              <a:buClr>
                <a:schemeClr val="accent1"/>
              </a:buClr>
              <a:buSzPts val="3120"/>
              <a:buFont typeface="Noto Sans Symbols"/>
              <a:buChar char="⦿"/>
            </a:pPr>
            <a:r>
              <a:rPr b="0" i="0" lang="en-US" sz="3900" u="none">
                <a:solidFill>
                  <a:schemeClr val="dk1"/>
                </a:solidFill>
                <a:latin typeface="Arial"/>
                <a:ea typeface="Arial"/>
                <a:cs typeface="Arial"/>
                <a:sym typeface="Arial"/>
              </a:rPr>
              <a:t>Approximately 1/50,000th the width of a human hair </a:t>
            </a:r>
            <a:endParaRPr/>
          </a:p>
          <a:p>
            <a:pPr indent="-382587" lvl="0" marL="419100" marR="0" rtl="0" algn="l">
              <a:lnSpc>
                <a:spcPct val="100000"/>
              </a:lnSpc>
              <a:spcBef>
                <a:spcPts val="780"/>
              </a:spcBef>
              <a:spcAft>
                <a:spcPts val="0"/>
              </a:spcAft>
              <a:buClr>
                <a:schemeClr val="accent1"/>
              </a:buClr>
              <a:buSzPts val="3120"/>
              <a:buFont typeface="Noto Sans Symbols"/>
              <a:buChar char="⦿"/>
            </a:pPr>
            <a:r>
              <a:rPr b="0" i="0" lang="en-US" sz="3900" u="none">
                <a:solidFill>
                  <a:schemeClr val="dk1"/>
                </a:solidFill>
                <a:latin typeface="Arial"/>
                <a:ea typeface="Arial"/>
                <a:cs typeface="Arial"/>
                <a:sym typeface="Arial"/>
              </a:rPr>
              <a:t>Strongest and stiffest material on earth </a:t>
            </a:r>
            <a:r>
              <a:rPr b="0" i="0" lang="en-US" sz="3200" u="none">
                <a:solidFill>
                  <a:schemeClr val="dk1"/>
                </a:solidFill>
                <a:latin typeface="Arial"/>
                <a:ea typeface="Arial"/>
                <a:cs typeface="Arial"/>
                <a:sym typeface="Arial"/>
              </a:rPr>
              <a:t>(&gt;300 X Steal)</a:t>
            </a:r>
            <a:endParaRPr/>
          </a:p>
          <a:p>
            <a:pPr indent="-382587" lvl="0" marL="419100" marR="0" rtl="0" algn="l">
              <a:lnSpc>
                <a:spcPct val="100000"/>
              </a:lnSpc>
              <a:spcBef>
                <a:spcPts val="780"/>
              </a:spcBef>
              <a:spcAft>
                <a:spcPts val="0"/>
              </a:spcAft>
              <a:buClr>
                <a:schemeClr val="accent1"/>
              </a:buClr>
              <a:buSzPts val="3120"/>
              <a:buFont typeface="Noto Sans Symbols"/>
              <a:buChar char="⦿"/>
            </a:pPr>
            <a:r>
              <a:rPr b="0" i="0" lang="en-US" sz="3900" u="none">
                <a:solidFill>
                  <a:schemeClr val="dk1"/>
                </a:solidFill>
                <a:latin typeface="Arial"/>
                <a:ea typeface="Arial"/>
                <a:cs typeface="Arial"/>
                <a:sym typeface="Arial"/>
              </a:rPr>
              <a:t>Low density </a:t>
            </a:r>
            <a:endParaRPr/>
          </a:p>
          <a:p>
            <a:pPr indent="-382587" lvl="0" marL="419100" marR="0" rtl="0" algn="l">
              <a:lnSpc>
                <a:spcPct val="100000"/>
              </a:lnSpc>
              <a:spcBef>
                <a:spcPts val="780"/>
              </a:spcBef>
              <a:spcAft>
                <a:spcPts val="0"/>
              </a:spcAft>
              <a:buClr>
                <a:schemeClr val="accent1"/>
              </a:buClr>
              <a:buSzPts val="3120"/>
              <a:buFont typeface="Noto Sans Symbols"/>
              <a:buChar char="⦿"/>
            </a:pPr>
            <a:r>
              <a:rPr b="0" i="0" lang="en-US" sz="3900" u="none">
                <a:solidFill>
                  <a:schemeClr val="dk1"/>
                </a:solidFill>
                <a:latin typeface="Arial"/>
                <a:ea typeface="Arial"/>
                <a:cs typeface="Arial"/>
                <a:sym typeface="Arial"/>
              </a:rPr>
              <a:t>Semiconductor</a:t>
            </a:r>
            <a:endParaRPr/>
          </a:p>
          <a:p>
            <a:pPr indent="-184466" lvl="0" marL="419100" marR="0" rtl="0" algn="l">
              <a:lnSpc>
                <a:spcPct val="100000"/>
              </a:lnSpc>
              <a:spcBef>
                <a:spcPts val="780"/>
              </a:spcBef>
              <a:spcAft>
                <a:spcPts val="0"/>
              </a:spcAft>
              <a:buClr>
                <a:schemeClr val="accent1"/>
              </a:buClr>
              <a:buSzPts val="3120"/>
              <a:buFont typeface="Noto Sans Symbols"/>
              <a:buNone/>
            </a:pPr>
            <a:r>
              <a:t/>
            </a:r>
            <a:endParaRPr b="0" i="0" sz="39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900" u="none">
              <a:solidFill>
                <a:schemeClr val="dk1"/>
              </a:solidFill>
              <a:latin typeface="Arial"/>
              <a:ea typeface="Arial"/>
              <a:cs typeface="Arial"/>
              <a:sym typeface="Arial"/>
            </a:endParaRPr>
          </a:p>
        </p:txBody>
      </p:sp>
      <p:sp>
        <p:nvSpPr>
          <p:cNvPr id="506" name="Google Shape;506;p48"/>
          <p:cNvSpPr txBox="1"/>
          <p:nvPr/>
        </p:nvSpPr>
        <p:spPr>
          <a:xfrm>
            <a:off x="5026025" y="58737"/>
            <a:ext cx="11183937"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Materials used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49"/>
          <p:cNvPicPr preferRelativeResize="0"/>
          <p:nvPr/>
        </p:nvPicPr>
        <p:blipFill rotWithShape="1">
          <a:blip r:embed="rId3">
            <a:alphaModFix/>
          </a:blip>
          <a:srcRect b="0" l="0" r="0" t="0"/>
          <a:stretch/>
        </p:blipFill>
        <p:spPr>
          <a:xfrm>
            <a:off x="2513012" y="968375"/>
            <a:ext cx="15078075" cy="10369550"/>
          </a:xfrm>
          <a:prstGeom prst="rect">
            <a:avLst/>
          </a:prstGeom>
          <a:noFill/>
          <a:ln>
            <a:noFill/>
          </a:ln>
        </p:spPr>
      </p:pic>
      <p:sp>
        <p:nvSpPr>
          <p:cNvPr id="512" name="Google Shape;512;p49"/>
          <p:cNvSpPr txBox="1"/>
          <p:nvPr/>
        </p:nvSpPr>
        <p:spPr>
          <a:xfrm>
            <a:off x="4146550" y="250825"/>
            <a:ext cx="13068300"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Electrolytes for electrochemical supercapacitors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5"/>
          <p:cNvSpPr txBox="1"/>
          <p:nvPr/>
        </p:nvSpPr>
        <p:spPr>
          <a:xfrm>
            <a:off x="0" y="0"/>
            <a:ext cx="20104100" cy="11309350"/>
          </a:xfrm>
          <a:prstGeom prst="rect">
            <a:avLst/>
          </a:prstGeom>
          <a:solidFill>
            <a:schemeClr val="lt1">
              <a:alpha val="98431"/>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5" name="Google Shape;175;p5"/>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6" name="Google Shape;176;p5"/>
          <p:cNvSpPr txBox="1"/>
          <p:nvPr/>
        </p:nvSpPr>
        <p:spPr>
          <a:xfrm>
            <a:off x="1004887" y="301625"/>
            <a:ext cx="708025" cy="7096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7" name="Google Shape;177;p5"/>
          <p:cNvSpPr/>
          <p:nvPr/>
        </p:nvSpPr>
        <p:spPr>
          <a:xfrm>
            <a:off x="2982912" y="712787"/>
            <a:ext cx="57150" cy="5715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8" name="Google Shape;178;p5"/>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9" name="Google Shape;179;p5"/>
          <p:cNvSpPr txBox="1"/>
          <p:nvPr/>
        </p:nvSpPr>
        <p:spPr>
          <a:xfrm>
            <a:off x="1822450" y="438150"/>
            <a:ext cx="1371600" cy="492125"/>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RV College of</a:t>
            </a:r>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a:solidFill>
                  <a:srgbClr val="231F20"/>
                </a:solidFill>
                <a:latin typeface="Helvetica Neue"/>
                <a:ea typeface="Helvetica Neue"/>
                <a:cs typeface="Helvetica Neue"/>
                <a:sym typeface="Helvetica Neue"/>
              </a:rPr>
              <a:t>Engineering </a:t>
            </a:r>
            <a:endParaRPr/>
          </a:p>
        </p:txBody>
      </p:sp>
      <p:sp>
        <p:nvSpPr>
          <p:cNvPr id="180" name="Google Shape;180;p5"/>
          <p:cNvSpPr txBox="1"/>
          <p:nvPr>
            <p:ph type="title"/>
          </p:nvPr>
        </p:nvSpPr>
        <p:spPr>
          <a:xfrm>
            <a:off x="15843250" y="407987"/>
            <a:ext cx="3679825" cy="461962"/>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181" name="Google Shape;181;p5"/>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82" name="Google Shape;182;p5"/>
          <p:cNvSpPr txBox="1"/>
          <p:nvPr/>
        </p:nvSpPr>
        <p:spPr>
          <a:xfrm>
            <a:off x="6116637" y="268287"/>
            <a:ext cx="7486650" cy="6016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Fundamentals of battery technology</a:t>
            </a:r>
            <a:endParaRPr/>
          </a:p>
        </p:txBody>
      </p:sp>
      <p:sp>
        <p:nvSpPr>
          <p:cNvPr id="183" name="Google Shape;183;p5"/>
          <p:cNvSpPr txBox="1"/>
          <p:nvPr/>
        </p:nvSpPr>
        <p:spPr>
          <a:xfrm>
            <a:off x="7591425" y="1820862"/>
            <a:ext cx="453707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0021"/>
              </a:buClr>
              <a:buSzPts val="3200"/>
              <a:buFont typeface="Arial"/>
              <a:buNone/>
            </a:pPr>
            <a:r>
              <a:rPr b="1" i="0" lang="en-US" sz="3200" u="none">
                <a:solidFill>
                  <a:srgbClr val="A50021"/>
                </a:solidFill>
                <a:latin typeface="Arial"/>
                <a:ea typeface="Arial"/>
                <a:cs typeface="Arial"/>
                <a:sym typeface="Arial"/>
              </a:rPr>
              <a:t>Battery Chemistry</a:t>
            </a:r>
            <a:endParaRPr/>
          </a:p>
        </p:txBody>
      </p:sp>
      <p:pic>
        <p:nvPicPr>
          <p:cNvPr id="184" name="Google Shape;184;p5"/>
          <p:cNvPicPr preferRelativeResize="0"/>
          <p:nvPr/>
        </p:nvPicPr>
        <p:blipFill rotWithShape="1">
          <a:blip r:embed="rId4">
            <a:alphaModFix/>
          </a:blip>
          <a:srcRect b="0" l="0" r="0" t="0"/>
          <a:stretch/>
        </p:blipFill>
        <p:spPr>
          <a:xfrm>
            <a:off x="4794250" y="2606675"/>
            <a:ext cx="9051925" cy="7639050"/>
          </a:xfrm>
          <a:prstGeom prst="rect">
            <a:avLst/>
          </a:prstGeom>
          <a:noFill/>
          <a:ln>
            <a:noFill/>
          </a:ln>
          <a:effectLst>
            <a:outerShdw blurRad="63500" dir="2700000" dist="38100">
              <a:srgbClr val="000000">
                <a:alpha val="39607"/>
              </a:srgbClr>
            </a:outerShdw>
          </a:effectLst>
        </p:spPr>
      </p:pic>
      <p:sp>
        <p:nvSpPr>
          <p:cNvPr id="185" name="Google Shape;185;p5"/>
          <p:cNvSpPr txBox="1"/>
          <p:nvPr/>
        </p:nvSpPr>
        <p:spPr>
          <a:xfrm>
            <a:off x="6462712" y="10455275"/>
            <a:ext cx="7016750" cy="585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3200"/>
              <a:buFont typeface="Arial"/>
              <a:buNone/>
            </a:pPr>
            <a:r>
              <a:rPr b="0" i="1" lang="en-US" sz="3200" u="none">
                <a:solidFill>
                  <a:srgbClr val="7F7F7F"/>
                </a:solidFill>
                <a:latin typeface="Arial"/>
                <a:ea typeface="Arial"/>
                <a:cs typeface="Arial"/>
                <a:sym typeface="Arial"/>
              </a:rPr>
              <a:t>The ideal battery does not yet exist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0"/>
          <p:cNvPicPr preferRelativeResize="0"/>
          <p:nvPr/>
        </p:nvPicPr>
        <p:blipFill rotWithShape="1">
          <a:blip r:embed="rId3">
            <a:alphaModFix/>
          </a:blip>
          <a:srcRect b="0" l="0" r="0" t="0"/>
          <a:stretch/>
        </p:blipFill>
        <p:spPr>
          <a:xfrm>
            <a:off x="2432050" y="1825625"/>
            <a:ext cx="16306800" cy="7658100"/>
          </a:xfrm>
          <a:prstGeom prst="rect">
            <a:avLst/>
          </a:prstGeom>
          <a:noFill/>
          <a:ln>
            <a:noFill/>
          </a:ln>
        </p:spPr>
      </p:pic>
      <p:sp>
        <p:nvSpPr>
          <p:cNvPr id="518" name="Google Shape;518;p50"/>
          <p:cNvSpPr txBox="1"/>
          <p:nvPr>
            <p:ph type="title"/>
          </p:nvPr>
        </p:nvSpPr>
        <p:spPr>
          <a:xfrm>
            <a:off x="4397375" y="628650"/>
            <a:ext cx="12314237"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4600"/>
              <a:buFont typeface="Arial"/>
              <a:buNone/>
            </a:pPr>
            <a:r>
              <a:rPr b="0" i="1" lang="en-US" sz="4600" u="none">
                <a:solidFill>
                  <a:srgbClr val="000000"/>
                </a:solidFill>
                <a:latin typeface="Arial"/>
                <a:ea typeface="Arial"/>
                <a:cs typeface="Arial"/>
                <a:sym typeface="Arial"/>
              </a:rPr>
              <a:t>Types of  Supercapacitors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txBox="1"/>
          <p:nvPr/>
        </p:nvSpPr>
        <p:spPr>
          <a:xfrm>
            <a:off x="2763837" y="1538287"/>
            <a:ext cx="13822362" cy="13890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300"/>
              <a:buFont typeface="Noto Sans Symbols"/>
              <a:buNone/>
            </a:pPr>
            <a:r>
              <a:rPr b="0" i="0" lang="en-US" sz="2300" u="none">
                <a:solidFill>
                  <a:schemeClr val="dk1"/>
                </a:solidFill>
                <a:latin typeface="Noto Sans Symbols"/>
                <a:ea typeface="Noto Sans Symbols"/>
                <a:cs typeface="Noto Sans Symbols"/>
                <a:sym typeface="Noto Sans Symbols"/>
              </a:rPr>
              <a:t>⦿ </a:t>
            </a:r>
            <a:r>
              <a:rPr b="0" i="0" lang="en-US" sz="2900" u="none">
                <a:solidFill>
                  <a:schemeClr val="dk1"/>
                </a:solidFill>
                <a:latin typeface="Arial"/>
                <a:ea typeface="Arial"/>
                <a:cs typeface="Arial"/>
                <a:sym typeface="Arial"/>
              </a:rPr>
              <a:t>Electrochemical double-layer capacitors (EDLCs) are constructed from two carbon-based electrodes, an electrolyte, and a separator.</a:t>
            </a:r>
            <a:endParaRPr/>
          </a:p>
        </p:txBody>
      </p:sp>
      <p:pic>
        <p:nvPicPr>
          <p:cNvPr id="524" name="Google Shape;524;p51"/>
          <p:cNvPicPr preferRelativeResize="0"/>
          <p:nvPr/>
        </p:nvPicPr>
        <p:blipFill rotWithShape="1">
          <a:blip r:embed="rId3">
            <a:alphaModFix/>
          </a:blip>
          <a:srcRect b="18159" l="0" r="0" t="2922"/>
          <a:stretch/>
        </p:blipFill>
        <p:spPr>
          <a:xfrm>
            <a:off x="2752725" y="3292475"/>
            <a:ext cx="15678150" cy="6759575"/>
          </a:xfrm>
          <a:prstGeom prst="rect">
            <a:avLst/>
          </a:prstGeom>
          <a:noFill/>
          <a:ln>
            <a:noFill/>
          </a:ln>
        </p:spPr>
      </p:pic>
      <p:sp>
        <p:nvSpPr>
          <p:cNvPr id="525" name="Google Shape;525;p51"/>
          <p:cNvSpPr txBox="1"/>
          <p:nvPr/>
        </p:nvSpPr>
        <p:spPr>
          <a:xfrm>
            <a:off x="4146550" y="376237"/>
            <a:ext cx="12188825" cy="60960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a:solidFill>
                  <a:srgbClr val="000000"/>
                </a:solidFill>
                <a:latin typeface="Arial"/>
                <a:ea typeface="Arial"/>
                <a:cs typeface="Arial"/>
                <a:sym typeface="Arial"/>
              </a:rPr>
              <a:t>ELECTROCHEMICAL DOUBLE-LAYER CAPACITORS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nvSpPr>
        <p:spPr>
          <a:xfrm>
            <a:off x="298450" y="1847850"/>
            <a:ext cx="19431000" cy="8302625"/>
          </a:xfrm>
          <a:prstGeom prst="rect">
            <a:avLst/>
          </a:prstGeom>
          <a:noFill/>
          <a:ln>
            <a:noFill/>
          </a:ln>
        </p:spPr>
        <p:txBody>
          <a:bodyPr anchorCtr="0" anchor="t" bIns="45700" lIns="91425" spcFirstLastPara="1" rIns="91425" wrap="square" tIns="45700">
            <a:spAutoFit/>
          </a:bodyPr>
          <a:lstStyle/>
          <a:p>
            <a:pPr indent="-469900" lvl="0" marL="469900" marR="0" rtl="0" algn="l">
              <a:lnSpc>
                <a:spcPct val="150000"/>
              </a:lnSpc>
              <a:spcBef>
                <a:spcPts val="0"/>
              </a:spcBef>
              <a:spcAft>
                <a:spcPts val="0"/>
              </a:spcAft>
              <a:buClr>
                <a:srgbClr val="002060"/>
              </a:buClr>
              <a:buSzPts val="4000"/>
              <a:buFont typeface="Noto Sans Symbols"/>
              <a:buChar char="❑"/>
            </a:pPr>
            <a:r>
              <a:rPr b="0" i="0" lang="en-US" sz="4000" u="none">
                <a:solidFill>
                  <a:srgbClr val="002060"/>
                </a:solidFill>
                <a:latin typeface="Arial"/>
                <a:ea typeface="Arial"/>
                <a:cs typeface="Arial"/>
                <a:sym typeface="Arial"/>
              </a:rPr>
              <a:t>EDLCs store charge electrostatically and there is no transfer of charge between electrode and electrolyte.</a:t>
            </a:r>
            <a:endParaRPr/>
          </a:p>
          <a:p>
            <a:pPr indent="-469900" lvl="0" marL="469900" marR="0" rtl="0" algn="l">
              <a:lnSpc>
                <a:spcPct val="150000"/>
              </a:lnSpc>
              <a:spcBef>
                <a:spcPts val="0"/>
              </a:spcBef>
              <a:spcAft>
                <a:spcPts val="0"/>
              </a:spcAft>
              <a:buClr>
                <a:srgbClr val="FF0000"/>
              </a:buClr>
              <a:buSzPts val="4000"/>
              <a:buFont typeface="Noto Sans Symbols"/>
              <a:buChar char="❑"/>
            </a:pPr>
            <a:r>
              <a:rPr b="0" i="0" lang="en-US" sz="4000" u="none">
                <a:solidFill>
                  <a:srgbClr val="FF0000"/>
                </a:solidFill>
                <a:latin typeface="Arial"/>
                <a:ea typeface="Arial"/>
                <a:cs typeface="Arial"/>
                <a:sym typeface="Arial"/>
              </a:rPr>
              <a:t>EDLCs utilize an electrochemical double-layer of charge to store energy. As voltage is applied, charge accumulates on the electrode surfaces.</a:t>
            </a:r>
            <a:endParaRPr/>
          </a:p>
          <a:p>
            <a:pPr indent="-469900" lvl="0" marL="469900" marR="0" rtl="0" algn="l">
              <a:lnSpc>
                <a:spcPct val="150000"/>
              </a:lnSpc>
              <a:spcBef>
                <a:spcPts val="0"/>
              </a:spcBef>
              <a:spcAft>
                <a:spcPts val="0"/>
              </a:spcAft>
              <a:buClr>
                <a:schemeClr val="dk1"/>
              </a:buClr>
              <a:buSzPts val="4000"/>
              <a:buFont typeface="Noto Sans Symbols"/>
              <a:buChar char="❑"/>
            </a:pPr>
            <a:r>
              <a:rPr b="0" i="0" lang="en-US" sz="4000" u="none">
                <a:solidFill>
                  <a:schemeClr val="dk1"/>
                </a:solidFill>
                <a:latin typeface="Arial"/>
                <a:ea typeface="Arial"/>
                <a:cs typeface="Arial"/>
                <a:sym typeface="Arial"/>
              </a:rPr>
              <a:t>These achieve very high cycling stabilities.</a:t>
            </a:r>
            <a:endParaRPr/>
          </a:p>
          <a:p>
            <a:pPr indent="-469900" lvl="0" marL="469900" marR="0" rtl="0" algn="l">
              <a:lnSpc>
                <a:spcPct val="150000"/>
              </a:lnSpc>
              <a:spcBef>
                <a:spcPts val="0"/>
              </a:spcBef>
              <a:spcAft>
                <a:spcPts val="0"/>
              </a:spcAft>
              <a:buClr>
                <a:srgbClr val="002060"/>
              </a:buClr>
              <a:buSzPts val="4000"/>
              <a:buFont typeface="Noto Sans Symbols"/>
              <a:buChar char="❑"/>
            </a:pPr>
            <a:r>
              <a:rPr b="0" i="0" lang="en-US" sz="4000" u="none">
                <a:solidFill>
                  <a:srgbClr val="002060"/>
                </a:solidFill>
                <a:latin typeface="Arial"/>
                <a:ea typeface="Arial"/>
                <a:cs typeface="Arial"/>
                <a:sym typeface="Arial"/>
              </a:rPr>
              <a:t>The subclasses of EDLCs are distinguished primarily by the form of carbon they use as an electrode material.</a:t>
            </a:r>
            <a:endParaRPr/>
          </a:p>
          <a:p>
            <a:pPr indent="-469900" lvl="0" marL="469900" marR="0" rtl="0" algn="l">
              <a:lnSpc>
                <a:spcPct val="150000"/>
              </a:lnSpc>
              <a:spcBef>
                <a:spcPts val="0"/>
              </a:spcBef>
              <a:spcAft>
                <a:spcPts val="0"/>
              </a:spcAft>
              <a:buClr>
                <a:srgbClr val="FF0000"/>
              </a:buClr>
              <a:buSzPts val="4000"/>
              <a:buFont typeface="Noto Sans Symbols"/>
              <a:buChar char="❑"/>
            </a:pPr>
            <a:r>
              <a:rPr b="0" i="0" lang="en-US" sz="4000" u="none">
                <a:solidFill>
                  <a:srgbClr val="FF0000"/>
                </a:solidFill>
                <a:latin typeface="Arial"/>
                <a:ea typeface="Arial"/>
                <a:cs typeface="Arial"/>
                <a:sym typeface="Arial"/>
              </a:rPr>
              <a:t>Different forms of carbon materials that can be used to store charge in EDLC electrodes are activated carbons, carbon aerogels, and carbon nanotubes.</a:t>
            </a:r>
            <a:endParaRPr/>
          </a:p>
        </p:txBody>
      </p:sp>
      <p:sp>
        <p:nvSpPr>
          <p:cNvPr id="531" name="Google Shape;531;p52"/>
          <p:cNvSpPr txBox="1"/>
          <p:nvPr/>
        </p:nvSpPr>
        <p:spPr>
          <a:xfrm>
            <a:off x="6154737" y="68262"/>
            <a:ext cx="7794625"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EDLCs(Contd..)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53"/>
          <p:cNvPicPr preferRelativeResize="0"/>
          <p:nvPr/>
        </p:nvPicPr>
        <p:blipFill rotWithShape="1">
          <a:blip r:embed="rId3">
            <a:alphaModFix/>
          </a:blip>
          <a:srcRect b="0" l="0" r="0" t="11968"/>
          <a:stretch/>
        </p:blipFill>
        <p:spPr>
          <a:xfrm>
            <a:off x="4168775" y="1758950"/>
            <a:ext cx="11766550" cy="9017000"/>
          </a:xfrm>
          <a:prstGeom prst="rect">
            <a:avLst/>
          </a:prstGeom>
          <a:noFill/>
          <a:ln>
            <a:noFill/>
          </a:ln>
        </p:spPr>
      </p:pic>
      <p:sp>
        <p:nvSpPr>
          <p:cNvPr id="537" name="Google Shape;537;p53"/>
          <p:cNvSpPr txBox="1"/>
          <p:nvPr/>
        </p:nvSpPr>
        <p:spPr>
          <a:xfrm>
            <a:off x="5780087" y="168275"/>
            <a:ext cx="7793037"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Pseudo Capacitor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nvSpPr>
        <p:spPr>
          <a:xfrm>
            <a:off x="908050" y="1387475"/>
            <a:ext cx="18440400" cy="10996612"/>
          </a:xfrm>
          <a:prstGeom prst="rect">
            <a:avLst/>
          </a:prstGeom>
          <a:noFill/>
          <a:ln>
            <a:noFill/>
          </a:ln>
        </p:spPr>
        <p:txBody>
          <a:bodyPr anchorCtr="0" anchor="t" bIns="45700" lIns="91425" spcFirstLastPara="1" rIns="91425" wrap="square" tIns="45700">
            <a:spAutoFit/>
          </a:bodyPr>
          <a:lstStyle/>
          <a:p>
            <a:pPr indent="-469900" lvl="0" marL="469900" marR="0" rtl="0" algn="just">
              <a:lnSpc>
                <a:spcPct val="200000"/>
              </a:lnSpc>
              <a:spcBef>
                <a:spcPts val="0"/>
              </a:spcBef>
              <a:spcAft>
                <a:spcPts val="0"/>
              </a:spcAft>
              <a:buClr>
                <a:srgbClr val="002060"/>
              </a:buClr>
              <a:buSzPts val="4000"/>
              <a:buFont typeface="Noto Sans Symbols"/>
              <a:buChar char="❑"/>
            </a:pPr>
            <a:r>
              <a:rPr b="0" i="0" lang="en-US" sz="4000" u="none">
                <a:solidFill>
                  <a:srgbClr val="002060"/>
                </a:solidFill>
                <a:latin typeface="Arial"/>
                <a:ea typeface="Arial"/>
                <a:cs typeface="Arial"/>
                <a:sym typeface="Arial"/>
              </a:rPr>
              <a:t>In contrast to EDLCs, which store charge electrostatically,</a:t>
            </a:r>
            <a:endParaRPr/>
          </a:p>
          <a:p>
            <a:pPr indent="-469900" lvl="0" marL="469900" marR="0" rtl="0" algn="just">
              <a:lnSpc>
                <a:spcPct val="200000"/>
              </a:lnSpc>
              <a:spcBef>
                <a:spcPts val="0"/>
              </a:spcBef>
              <a:spcAft>
                <a:spcPts val="0"/>
              </a:spcAft>
              <a:buClr>
                <a:srgbClr val="002060"/>
              </a:buClr>
              <a:buSzPts val="4000"/>
              <a:buFont typeface="Arial"/>
              <a:buNone/>
            </a:pPr>
            <a:r>
              <a:rPr b="0" i="0" lang="en-US" sz="4000" u="none">
                <a:solidFill>
                  <a:srgbClr val="002060"/>
                </a:solidFill>
                <a:latin typeface="Arial"/>
                <a:ea typeface="Arial"/>
                <a:cs typeface="Arial"/>
                <a:sym typeface="Arial"/>
              </a:rPr>
              <a:t>pseudocapacitors store charge Faradically through the transfer of charge between electrode and electrolyte. This is accomplished through reduction-oxidation reactions.</a:t>
            </a:r>
            <a:endParaRPr/>
          </a:p>
          <a:p>
            <a:pPr indent="-469900" lvl="0" marL="469900" marR="0" rtl="0" algn="just">
              <a:lnSpc>
                <a:spcPct val="200000"/>
              </a:lnSpc>
              <a:spcBef>
                <a:spcPts val="0"/>
              </a:spcBef>
              <a:spcAft>
                <a:spcPts val="0"/>
              </a:spcAft>
              <a:buClr>
                <a:schemeClr val="dk1"/>
              </a:buClr>
              <a:buSzPts val="4000"/>
              <a:buFont typeface="Calibri"/>
              <a:buNone/>
            </a:pPr>
            <a:r>
              <a:t/>
            </a:r>
            <a:endParaRPr b="0" i="0" sz="4000" u="none">
              <a:solidFill>
                <a:schemeClr val="dk1"/>
              </a:solidFill>
              <a:latin typeface="Arial"/>
              <a:ea typeface="Arial"/>
              <a:cs typeface="Arial"/>
              <a:sym typeface="Arial"/>
            </a:endParaRPr>
          </a:p>
          <a:p>
            <a:pPr indent="-469900" lvl="0" marL="469900" marR="0" rtl="0" algn="just">
              <a:lnSpc>
                <a:spcPct val="200000"/>
              </a:lnSpc>
              <a:spcBef>
                <a:spcPts val="0"/>
              </a:spcBef>
              <a:spcAft>
                <a:spcPts val="0"/>
              </a:spcAft>
              <a:buClr>
                <a:srgbClr val="FF0000"/>
              </a:buClr>
              <a:buSzPts val="4000"/>
              <a:buFont typeface="Noto Sans Symbols"/>
              <a:buChar char="❑"/>
            </a:pPr>
            <a:r>
              <a:rPr b="0" i="0" lang="en-US" sz="4000" u="none">
                <a:solidFill>
                  <a:srgbClr val="FF0000"/>
                </a:solidFill>
                <a:latin typeface="Arial"/>
                <a:ea typeface="Arial"/>
                <a:cs typeface="Arial"/>
                <a:sym typeface="Arial"/>
              </a:rPr>
              <a:t>Faradic processes may allow pseudocapacitors to achieve greater capacitances and energy densities than EDLCs. There are two electrode materials that are used to store charge in pseudocapacitors, conducting polymers and metal oxides.</a:t>
            </a:r>
            <a:endParaRPr/>
          </a:p>
        </p:txBody>
      </p:sp>
      <p:sp>
        <p:nvSpPr>
          <p:cNvPr id="543" name="Google Shape;543;p54"/>
          <p:cNvSpPr txBox="1"/>
          <p:nvPr/>
        </p:nvSpPr>
        <p:spPr>
          <a:xfrm>
            <a:off x="5276850" y="57150"/>
            <a:ext cx="10429875" cy="97313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just">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PSEUDOCAPACITORS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5"/>
          <p:cNvSpPr txBox="1"/>
          <p:nvPr/>
        </p:nvSpPr>
        <p:spPr>
          <a:xfrm>
            <a:off x="374650" y="1382712"/>
            <a:ext cx="19202400" cy="9113837"/>
          </a:xfrm>
          <a:prstGeom prst="rect">
            <a:avLst/>
          </a:prstGeom>
          <a:noFill/>
          <a:ln>
            <a:noFill/>
          </a:ln>
        </p:spPr>
        <p:txBody>
          <a:bodyPr anchorCtr="0" anchor="t" bIns="45700" lIns="91425" spcFirstLastPara="1" rIns="91425" wrap="square" tIns="45700">
            <a:spAutoFit/>
          </a:bodyPr>
          <a:lstStyle/>
          <a:p>
            <a:pPr indent="-469900" lvl="0" marL="469900" marR="0" rtl="0" algn="just">
              <a:lnSpc>
                <a:spcPct val="200000"/>
              </a:lnSpc>
              <a:spcBef>
                <a:spcPts val="0"/>
              </a:spcBef>
              <a:spcAft>
                <a:spcPts val="0"/>
              </a:spcAft>
              <a:buClr>
                <a:srgbClr val="0000FF"/>
              </a:buClr>
              <a:buSzPts val="3600"/>
              <a:buFont typeface="Noto Sans Symbols"/>
              <a:buChar char="❑"/>
            </a:pPr>
            <a:r>
              <a:rPr b="0" i="0" lang="en-US" sz="3600" u="none">
                <a:solidFill>
                  <a:srgbClr val="0000FF"/>
                </a:solidFill>
                <a:latin typeface="Arial"/>
                <a:ea typeface="Arial"/>
                <a:cs typeface="Arial"/>
                <a:sym typeface="Arial"/>
              </a:rPr>
              <a:t>Hybrid capacitors attempt to exploit the relative advantages and mitigate the relative disadvantages of EDLCs and pseudocapacitors to realize better performance characteristics.</a:t>
            </a:r>
            <a:endParaRPr/>
          </a:p>
          <a:p>
            <a:pPr indent="-469900" lvl="0" marL="469900" marR="0" rtl="0" algn="just">
              <a:lnSpc>
                <a:spcPct val="200000"/>
              </a:lnSpc>
              <a:spcBef>
                <a:spcPts val="0"/>
              </a:spcBef>
              <a:spcAft>
                <a:spcPts val="0"/>
              </a:spcAft>
              <a:buClr>
                <a:srgbClr val="FF0000"/>
              </a:buClr>
              <a:buSzPts val="3600"/>
              <a:buFont typeface="Noto Sans Symbols"/>
              <a:buChar char="❑"/>
            </a:pPr>
            <a:r>
              <a:rPr b="0" i="0" lang="en-US" sz="3600" u="none">
                <a:solidFill>
                  <a:srgbClr val="FF0000"/>
                </a:solidFill>
                <a:latin typeface="Arial"/>
                <a:ea typeface="Arial"/>
                <a:cs typeface="Arial"/>
                <a:sym typeface="Arial"/>
              </a:rPr>
              <a:t>Utilizing both Faradic and non-Faradic processes to store charge, hybrid capacitors have achieved energy and power densities greater than EDLCs without the sacrifices in cycling stability and affordability that have limited the success of pseudocapacitors.</a:t>
            </a:r>
            <a:endParaRPr/>
          </a:p>
          <a:p>
            <a:pPr indent="-469900" lvl="0" marL="469900" marR="0" rtl="0" algn="just">
              <a:lnSpc>
                <a:spcPct val="200000"/>
              </a:lnSpc>
              <a:spcBef>
                <a:spcPts val="0"/>
              </a:spcBef>
              <a:spcAft>
                <a:spcPts val="0"/>
              </a:spcAft>
              <a:buClr>
                <a:srgbClr val="0000FF"/>
              </a:buClr>
              <a:buSzPts val="3600"/>
              <a:buFont typeface="Noto Sans Symbols"/>
              <a:buChar char="❑"/>
            </a:pPr>
            <a:r>
              <a:rPr b="0" i="0" lang="en-US" sz="3600" u="none">
                <a:solidFill>
                  <a:srgbClr val="0000FF"/>
                </a:solidFill>
                <a:latin typeface="Arial"/>
                <a:ea typeface="Arial"/>
                <a:cs typeface="Arial"/>
                <a:sym typeface="Arial"/>
              </a:rPr>
              <a:t>Research has focused on three different types of hybrid capacitors, distinguished by their electrode configuration: composite, asymmetric, and battery-type respectively</a:t>
            </a:r>
            <a:r>
              <a:rPr b="0" i="0" lang="en-US" sz="4800" u="none">
                <a:solidFill>
                  <a:srgbClr val="0000FF"/>
                </a:solidFill>
                <a:latin typeface="Arial"/>
                <a:ea typeface="Arial"/>
                <a:cs typeface="Arial"/>
                <a:sym typeface="Arial"/>
              </a:rPr>
              <a:t>.</a:t>
            </a:r>
            <a:endParaRPr/>
          </a:p>
        </p:txBody>
      </p:sp>
      <p:sp>
        <p:nvSpPr>
          <p:cNvPr id="549" name="Google Shape;549;p55"/>
          <p:cNvSpPr txBox="1"/>
          <p:nvPr/>
        </p:nvSpPr>
        <p:spPr>
          <a:xfrm>
            <a:off x="5214937" y="250825"/>
            <a:ext cx="9674225"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just">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HYBRID CAPACITORS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56"/>
          <p:cNvPicPr preferRelativeResize="0"/>
          <p:nvPr/>
        </p:nvPicPr>
        <p:blipFill rotWithShape="1">
          <a:blip r:embed="rId3">
            <a:alphaModFix/>
          </a:blip>
          <a:srcRect b="0" l="0" r="0" t="0"/>
          <a:stretch/>
        </p:blipFill>
        <p:spPr>
          <a:xfrm>
            <a:off x="5151437" y="1257300"/>
            <a:ext cx="10121900" cy="9736137"/>
          </a:xfrm>
          <a:prstGeom prst="rect">
            <a:avLst/>
          </a:prstGeom>
          <a:noFill/>
          <a:ln>
            <a:noFill/>
          </a:ln>
        </p:spPr>
      </p:pic>
      <p:sp>
        <p:nvSpPr>
          <p:cNvPr id="555" name="Google Shape;555;p56"/>
          <p:cNvSpPr txBox="1"/>
          <p:nvPr/>
        </p:nvSpPr>
        <p:spPr>
          <a:xfrm>
            <a:off x="5214937" y="250825"/>
            <a:ext cx="9674225"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just">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HYBRID CAPACITORS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57"/>
          <p:cNvPicPr preferRelativeResize="0"/>
          <p:nvPr/>
        </p:nvPicPr>
        <p:blipFill rotWithShape="1">
          <a:blip r:embed="rId3">
            <a:alphaModFix/>
          </a:blip>
          <a:srcRect b="0" l="0" r="0" t="0"/>
          <a:stretch/>
        </p:blipFill>
        <p:spPr>
          <a:xfrm>
            <a:off x="3579812" y="1257300"/>
            <a:ext cx="12944475" cy="9666287"/>
          </a:xfrm>
          <a:prstGeom prst="rect">
            <a:avLst/>
          </a:prstGeom>
          <a:noFill/>
          <a:ln>
            <a:noFill/>
          </a:ln>
        </p:spPr>
      </p:pic>
      <p:sp>
        <p:nvSpPr>
          <p:cNvPr id="561" name="Google Shape;561;p57"/>
          <p:cNvSpPr txBox="1"/>
          <p:nvPr/>
        </p:nvSpPr>
        <p:spPr>
          <a:xfrm>
            <a:off x="5214937" y="342900"/>
            <a:ext cx="9674225"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HYBRID CAPACITORS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8"/>
          <p:cNvPicPr preferRelativeResize="0"/>
          <p:nvPr/>
        </p:nvPicPr>
        <p:blipFill rotWithShape="1">
          <a:blip r:embed="rId3">
            <a:alphaModFix/>
          </a:blip>
          <a:srcRect b="0" l="0" r="0" t="0"/>
          <a:stretch/>
        </p:blipFill>
        <p:spPr>
          <a:xfrm>
            <a:off x="4895850" y="1465262"/>
            <a:ext cx="10312400" cy="8378825"/>
          </a:xfrm>
          <a:prstGeom prst="rect">
            <a:avLst/>
          </a:prstGeom>
          <a:noFill/>
          <a:ln>
            <a:noFill/>
          </a:ln>
        </p:spPr>
      </p:pic>
      <p:sp>
        <p:nvSpPr>
          <p:cNvPr id="567" name="Google Shape;567;p58"/>
          <p:cNvSpPr txBox="1"/>
          <p:nvPr/>
        </p:nvSpPr>
        <p:spPr>
          <a:xfrm>
            <a:off x="4271962" y="342900"/>
            <a:ext cx="13257212"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Asymmetric capacitor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9"/>
          <p:cNvPicPr preferRelativeResize="0"/>
          <p:nvPr/>
        </p:nvPicPr>
        <p:blipFill rotWithShape="1">
          <a:blip r:embed="rId3">
            <a:alphaModFix/>
          </a:blip>
          <a:srcRect b="0" l="0" r="0" t="0"/>
          <a:stretch/>
        </p:blipFill>
        <p:spPr>
          <a:xfrm>
            <a:off x="3160712" y="1884362"/>
            <a:ext cx="13782675" cy="8042275"/>
          </a:xfrm>
          <a:prstGeom prst="rect">
            <a:avLst/>
          </a:prstGeom>
          <a:noFill/>
          <a:ln>
            <a:noFill/>
          </a:ln>
        </p:spPr>
      </p:pic>
      <p:sp>
        <p:nvSpPr>
          <p:cNvPr id="573" name="Google Shape;573;p59"/>
          <p:cNvSpPr txBox="1"/>
          <p:nvPr/>
        </p:nvSpPr>
        <p:spPr>
          <a:xfrm>
            <a:off x="4271962" y="342900"/>
            <a:ext cx="13257212"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Advanced asymmetric capacitor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191" name="Google Shape;191;p6"/>
          <p:cNvPicPr preferRelativeResize="0"/>
          <p:nvPr/>
        </p:nvPicPr>
        <p:blipFill rotWithShape="1">
          <a:blip r:embed="rId3">
            <a:alphaModFix/>
          </a:blip>
          <a:srcRect b="0" l="0" r="0" t="0"/>
          <a:stretch/>
        </p:blipFill>
        <p:spPr>
          <a:xfrm>
            <a:off x="1822450" y="1662112"/>
            <a:ext cx="16109950" cy="8863012"/>
          </a:xfrm>
          <a:prstGeom prst="rect">
            <a:avLst/>
          </a:prstGeom>
          <a:noFill/>
          <a:ln>
            <a:noFill/>
          </a:ln>
        </p:spPr>
      </p:pic>
      <p:sp>
        <p:nvSpPr>
          <p:cNvPr id="192" name="Google Shape;192;p6"/>
          <p:cNvSpPr txBox="1"/>
          <p:nvPr/>
        </p:nvSpPr>
        <p:spPr>
          <a:xfrm>
            <a:off x="7804150" y="422275"/>
            <a:ext cx="4495800" cy="6016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Battery History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60"/>
          <p:cNvPicPr preferRelativeResize="0"/>
          <p:nvPr/>
        </p:nvPicPr>
        <p:blipFill rotWithShape="1">
          <a:blip r:embed="rId3">
            <a:alphaModFix/>
          </a:blip>
          <a:srcRect b="0" l="0" r="0" t="0"/>
          <a:stretch/>
        </p:blipFill>
        <p:spPr>
          <a:xfrm>
            <a:off x="4021137" y="2890837"/>
            <a:ext cx="12563475" cy="6365875"/>
          </a:xfrm>
          <a:prstGeom prst="rect">
            <a:avLst/>
          </a:prstGeom>
          <a:noFill/>
          <a:ln>
            <a:noFill/>
          </a:ln>
        </p:spPr>
      </p:pic>
      <p:sp>
        <p:nvSpPr>
          <p:cNvPr id="579" name="Google Shape;579;p60"/>
          <p:cNvSpPr txBox="1"/>
          <p:nvPr/>
        </p:nvSpPr>
        <p:spPr>
          <a:xfrm>
            <a:off x="4021137" y="-57150"/>
            <a:ext cx="12439650" cy="97472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5900"/>
              <a:buFont typeface="Arial"/>
              <a:buNone/>
            </a:pPr>
            <a:r>
              <a:rPr b="0" i="0" lang="en-US" sz="5900" u="none">
                <a:solidFill>
                  <a:srgbClr val="000000"/>
                </a:solidFill>
                <a:latin typeface="Arial"/>
                <a:ea typeface="Arial"/>
                <a:cs typeface="Arial"/>
                <a:sym typeface="Arial"/>
              </a:rPr>
              <a:t>COMPARISON WITH BATTERIES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1"/>
          <p:cNvSpPr txBox="1"/>
          <p:nvPr>
            <p:ph type="title"/>
          </p:nvPr>
        </p:nvSpPr>
        <p:spPr>
          <a:xfrm>
            <a:off x="4397375" y="168275"/>
            <a:ext cx="12314237"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4600"/>
              <a:buFont typeface="Arial"/>
              <a:buNone/>
            </a:pPr>
            <a:r>
              <a:rPr b="0" i="1" lang="en-US" sz="4600" u="none">
                <a:solidFill>
                  <a:srgbClr val="000000"/>
                </a:solidFill>
                <a:latin typeface="Arial"/>
                <a:ea typeface="Arial"/>
                <a:cs typeface="Arial"/>
                <a:sym typeface="Arial"/>
              </a:rPr>
              <a:t>Rechargeable Batteries Vs. Supercapacitors</a:t>
            </a:r>
            <a:endParaRPr/>
          </a:p>
        </p:txBody>
      </p:sp>
      <p:sp>
        <p:nvSpPr>
          <p:cNvPr id="585" name="Google Shape;585;p61"/>
          <p:cNvSpPr txBox="1"/>
          <p:nvPr>
            <p:ph idx="1" type="body"/>
          </p:nvPr>
        </p:nvSpPr>
        <p:spPr>
          <a:xfrm>
            <a:off x="527050" y="1920875"/>
            <a:ext cx="9677400" cy="80914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4800"/>
              <a:buFont typeface="Times New Roman"/>
              <a:buNone/>
            </a:pPr>
            <a:r>
              <a:rPr b="0" i="0" lang="en-US" sz="4800" u="none" cap="none" strike="noStrike">
                <a:solidFill>
                  <a:srgbClr val="FF0000"/>
                </a:solidFill>
                <a:latin typeface="Times New Roman"/>
                <a:ea typeface="Times New Roman"/>
                <a:cs typeface="Times New Roman"/>
                <a:sym typeface="Times New Roman"/>
              </a:rPr>
              <a:t>Supercapacitors</a:t>
            </a:r>
            <a:r>
              <a:rPr b="1" i="0" lang="en-US" sz="4800" u="none" cap="none" strike="noStrike">
                <a:solidFill>
                  <a:srgbClr val="FF0000"/>
                </a:solidFill>
                <a:latin typeface="Times New Roman"/>
                <a:ea typeface="Times New Roman"/>
                <a:cs typeface="Times New Roman"/>
                <a:sym typeface="Times New Roman"/>
              </a:rPr>
              <a:t>:</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Higher power density </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Much faster charge and discharge rate</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Environmentally friendly </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Extremely low internal resistance or ESR </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High efficiency (97-98%)</a:t>
            </a:r>
            <a:endParaRPr/>
          </a:p>
          <a:p>
            <a:pPr indent="0" lvl="0" marL="0" marR="0" rtl="0" algn="l">
              <a:lnSpc>
                <a:spcPct val="100000"/>
              </a:lnSpc>
              <a:spcBef>
                <a:spcPts val="960"/>
              </a:spcBef>
              <a:spcAft>
                <a:spcPts val="0"/>
              </a:spcAft>
              <a:buClr>
                <a:schemeClr val="dk1"/>
              </a:buClr>
              <a:buSzPts val="4800"/>
              <a:buFont typeface="Times New Roman"/>
              <a:buNone/>
            </a:pPr>
            <a:r>
              <a:rPr b="0" i="0" lang="en-US" sz="4800" u="none" cap="none" strike="noStrike">
                <a:solidFill>
                  <a:schemeClr val="dk1"/>
                </a:solidFill>
                <a:latin typeface="Times New Roman"/>
                <a:ea typeface="Times New Roman"/>
                <a:cs typeface="Times New Roman"/>
                <a:sym typeface="Times New Roman"/>
              </a:rPr>
              <a:t>Over a million charge-discharge cycles</a:t>
            </a:r>
            <a:endParaRPr/>
          </a:p>
          <a:p>
            <a:pPr indent="0" lvl="0" marL="0" marR="0" rtl="0" algn="l">
              <a:lnSpc>
                <a:spcPct val="100000"/>
              </a:lnSpc>
              <a:spcBef>
                <a:spcPts val="960"/>
              </a:spcBef>
              <a:spcAft>
                <a:spcPts val="0"/>
              </a:spcAft>
              <a:buClr>
                <a:schemeClr val="dk1"/>
              </a:buClr>
              <a:buSzPts val="4800"/>
              <a:buFont typeface="Calibri"/>
              <a:buNone/>
            </a:pPr>
            <a:r>
              <a:t/>
            </a:r>
            <a:endParaRPr b="0" i="0" sz="4800" u="none" cap="none" strike="noStrike">
              <a:solidFill>
                <a:schemeClr val="dk1"/>
              </a:solidFill>
              <a:latin typeface="Times New Roman"/>
              <a:ea typeface="Times New Roman"/>
              <a:cs typeface="Times New Roman"/>
              <a:sym typeface="Times New Roman"/>
            </a:endParaRPr>
          </a:p>
          <a:p>
            <a:pPr indent="-342900" lvl="0" marL="342900" marR="0" rtl="0" algn="l">
              <a:spcBef>
                <a:spcPts val="960"/>
              </a:spcBef>
              <a:spcAft>
                <a:spcPts val="0"/>
              </a:spcAft>
              <a:buNone/>
            </a:pPr>
            <a:r>
              <a:t/>
            </a:r>
            <a:endParaRPr b="0" i="0" sz="4800" u="none">
              <a:solidFill>
                <a:schemeClr val="dk1"/>
              </a:solidFill>
              <a:latin typeface="Times New Roman"/>
              <a:ea typeface="Times New Roman"/>
              <a:cs typeface="Times New Roman"/>
              <a:sym typeface="Times New Roman"/>
            </a:endParaRPr>
          </a:p>
        </p:txBody>
      </p:sp>
      <p:sp>
        <p:nvSpPr>
          <p:cNvPr id="586" name="Google Shape;586;p61"/>
          <p:cNvSpPr txBox="1"/>
          <p:nvPr/>
        </p:nvSpPr>
        <p:spPr>
          <a:xfrm>
            <a:off x="10521950" y="2046287"/>
            <a:ext cx="9207500" cy="8091487"/>
          </a:xfrm>
          <a:prstGeom prst="rect">
            <a:avLst/>
          </a:prstGeom>
          <a:noFill/>
          <a:ln>
            <a:noFill/>
          </a:ln>
        </p:spPr>
        <p:txBody>
          <a:bodyPr anchorCtr="0" anchor="t" bIns="45700" lIns="91425" spcFirstLastPara="1" rIns="91425" wrap="square" tIns="45700">
            <a:noAutofit/>
          </a:bodyPr>
          <a:lstStyle/>
          <a:p>
            <a:pPr indent="-382587" lvl="0" marL="419100" marR="0" rtl="0" algn="l">
              <a:lnSpc>
                <a:spcPct val="100000"/>
              </a:lnSpc>
              <a:spcBef>
                <a:spcPts val="0"/>
              </a:spcBef>
              <a:spcAft>
                <a:spcPts val="0"/>
              </a:spcAft>
              <a:buClr>
                <a:srgbClr val="FF0000"/>
              </a:buClr>
              <a:buSzPts val="4800"/>
              <a:buFont typeface="Times New Roman"/>
              <a:buNone/>
            </a:pPr>
            <a:r>
              <a:rPr b="0" i="0" lang="en-US" sz="4800" u="none">
                <a:solidFill>
                  <a:srgbClr val="FF0000"/>
                </a:solidFill>
                <a:latin typeface="Times New Roman"/>
                <a:ea typeface="Times New Roman"/>
                <a:cs typeface="Times New Roman"/>
                <a:sym typeface="Times New Roman"/>
              </a:rPr>
              <a:t>Batteries</a:t>
            </a:r>
            <a:r>
              <a:rPr b="1" i="0" lang="en-US" sz="4800" u="none">
                <a:solidFill>
                  <a:srgbClr val="FF0000"/>
                </a:solidFill>
                <a:latin typeface="Times New Roman"/>
                <a:ea typeface="Times New Roman"/>
                <a:cs typeface="Times New Roman"/>
                <a:sym typeface="Times New Roman"/>
              </a:rPr>
              <a:t>:</a:t>
            </a:r>
            <a:r>
              <a:rPr b="0" i="0" lang="en-US" sz="4800" u="none">
                <a:solidFill>
                  <a:srgbClr val="FF0000"/>
                </a:solidFill>
                <a:latin typeface="Times New Roman"/>
                <a:ea typeface="Times New Roman"/>
                <a:cs typeface="Times New Roman"/>
                <a:sym typeface="Times New Roman"/>
              </a:rPr>
              <a:t> </a:t>
            </a:r>
            <a:endParaRPr/>
          </a:p>
          <a:p>
            <a:pPr indent="-382587" lvl="0" marL="419100" marR="0" rtl="0" algn="l">
              <a:lnSpc>
                <a:spcPct val="100000"/>
              </a:lnSpc>
              <a:spcBef>
                <a:spcPts val="960"/>
              </a:spcBef>
              <a:spcAft>
                <a:spcPts val="0"/>
              </a:spcAft>
              <a:buClr>
                <a:schemeClr val="accent1"/>
              </a:buClr>
              <a:buSzPts val="3840"/>
              <a:buFont typeface="Noto Sans Symbols"/>
              <a:buChar char="⦿"/>
            </a:pPr>
            <a:r>
              <a:rPr b="0" i="0" lang="en-US" sz="4800" u="none">
                <a:solidFill>
                  <a:schemeClr val="dk1"/>
                </a:solidFill>
                <a:latin typeface="Times New Roman"/>
                <a:ea typeface="Times New Roman"/>
                <a:cs typeface="Times New Roman"/>
                <a:sym typeface="Times New Roman"/>
              </a:rPr>
              <a:t>Have higher energy density </a:t>
            </a:r>
            <a:endParaRPr/>
          </a:p>
          <a:p>
            <a:pPr indent="-382587" lvl="0" marL="419100" marR="0" rtl="0" algn="l">
              <a:lnSpc>
                <a:spcPct val="100000"/>
              </a:lnSpc>
              <a:spcBef>
                <a:spcPts val="960"/>
              </a:spcBef>
              <a:spcAft>
                <a:spcPts val="0"/>
              </a:spcAft>
              <a:buClr>
                <a:schemeClr val="accent1"/>
              </a:buClr>
              <a:buSzPts val="3840"/>
              <a:buFont typeface="Noto Sans Symbols"/>
              <a:buChar char="⦿"/>
            </a:pPr>
            <a:r>
              <a:rPr b="0" i="0" lang="en-US" sz="4800" u="none">
                <a:solidFill>
                  <a:schemeClr val="dk1"/>
                </a:solidFill>
                <a:latin typeface="Times New Roman"/>
                <a:ea typeface="Times New Roman"/>
                <a:cs typeface="Times New Roman"/>
                <a:sym typeface="Times New Roman"/>
              </a:rPr>
              <a:t>Typically 200–1000 charge-discharge cycles</a:t>
            </a:r>
            <a:endParaRPr/>
          </a:p>
          <a:p>
            <a:pPr indent="-382587" lvl="0" marL="419100" marR="0" rtl="0" algn="l">
              <a:lnSpc>
                <a:spcPct val="100000"/>
              </a:lnSpc>
              <a:spcBef>
                <a:spcPts val="960"/>
              </a:spcBef>
              <a:spcAft>
                <a:spcPts val="0"/>
              </a:spcAft>
              <a:buClr>
                <a:schemeClr val="accent1"/>
              </a:buClr>
              <a:buSzPts val="3840"/>
              <a:buFont typeface="Noto Sans Symbols"/>
              <a:buChar char="⦿"/>
            </a:pPr>
            <a:r>
              <a:rPr b="0" i="0" lang="en-US" sz="4800" u="none">
                <a:solidFill>
                  <a:schemeClr val="dk1"/>
                </a:solidFill>
                <a:latin typeface="Times New Roman"/>
                <a:ea typeface="Times New Roman"/>
                <a:cs typeface="Times New Roman"/>
                <a:sym typeface="Times New Roman"/>
              </a:rPr>
              <a:t>Contain highly reactive and hazardous chemicals  </a:t>
            </a:r>
            <a:endParaRPr/>
          </a:p>
          <a:p>
            <a:pPr indent="-382587" lvl="0" marL="419100" marR="0" rtl="0" algn="l">
              <a:lnSpc>
                <a:spcPct val="100000"/>
              </a:lnSpc>
              <a:spcBef>
                <a:spcPts val="960"/>
              </a:spcBef>
              <a:spcAft>
                <a:spcPts val="0"/>
              </a:spcAft>
              <a:buClr>
                <a:schemeClr val="accent1"/>
              </a:buClr>
              <a:buSzPts val="3840"/>
              <a:buFont typeface="Noto Sans Symbols"/>
              <a:buChar char="⦿"/>
            </a:pPr>
            <a:r>
              <a:rPr b="0" i="0" lang="en-US" sz="4800" u="none">
                <a:solidFill>
                  <a:schemeClr val="dk1"/>
                </a:solidFill>
                <a:latin typeface="Times New Roman"/>
                <a:ea typeface="Times New Roman"/>
                <a:cs typeface="Times New Roman"/>
                <a:sym typeface="Times New Roman"/>
              </a:rPr>
              <a:t>Negatively effected by low temperatures </a:t>
            </a:r>
            <a:endParaRPr/>
          </a:p>
          <a:p>
            <a:pPr indent="-382587" lvl="0" marL="419100" marR="0" rtl="0" algn="l">
              <a:lnSpc>
                <a:spcPct val="100000"/>
              </a:lnSpc>
              <a:spcBef>
                <a:spcPts val="960"/>
              </a:spcBef>
              <a:spcAft>
                <a:spcPts val="0"/>
              </a:spcAft>
              <a:buClr>
                <a:schemeClr val="dk1"/>
              </a:buClr>
              <a:buSzPts val="4800"/>
              <a:buFont typeface="Calibri"/>
              <a:buNone/>
            </a:pPr>
            <a:r>
              <a:t/>
            </a:r>
            <a:endParaRPr b="0" i="0" sz="4800" u="none">
              <a:solidFill>
                <a:schemeClr val="dk1"/>
              </a:solidFill>
              <a:latin typeface="Times New Roman"/>
              <a:ea typeface="Times New Roman"/>
              <a:cs typeface="Times New Roman"/>
              <a:sym typeface="Times New Roman"/>
            </a:endParaRPr>
          </a:p>
          <a:p>
            <a:pPr indent="-382587" lvl="0" marL="419100" marR="0" rtl="0" algn="l">
              <a:lnSpc>
                <a:spcPct val="100000"/>
              </a:lnSpc>
              <a:spcBef>
                <a:spcPts val="960"/>
              </a:spcBef>
              <a:spcAft>
                <a:spcPts val="0"/>
              </a:spcAft>
              <a:buClr>
                <a:schemeClr val="dk1"/>
              </a:buClr>
              <a:buSzPts val="4800"/>
              <a:buFont typeface="Calibri"/>
              <a:buNone/>
            </a:pPr>
            <a:r>
              <a:t/>
            </a:r>
            <a:endParaRPr b="0" i="0" sz="4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4800" u="none">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2"/>
          <p:cNvSpPr txBox="1"/>
          <p:nvPr/>
        </p:nvSpPr>
        <p:spPr>
          <a:xfrm>
            <a:off x="3140075" y="1900237"/>
            <a:ext cx="13823950" cy="82184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High energy storage.</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Wide working temperature(-400c to 600c).</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Eco-friendly.</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Quick charging time.</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Maximum life cycle.</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High cycle efficiency (95%).</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High specific power up to 17 kW/kg.</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Extremely low internal resistance.</a:t>
            </a:r>
            <a:endParaRPr/>
          </a:p>
          <a:p>
            <a:pPr indent="0" lvl="0" marL="0" marR="0" rtl="0" algn="l">
              <a:lnSpc>
                <a:spcPct val="150000"/>
              </a:lnSpc>
              <a:spcBef>
                <a:spcPts val="0"/>
              </a:spcBef>
              <a:spcAft>
                <a:spcPts val="0"/>
              </a:spcAft>
              <a:buClr>
                <a:srgbClr val="0BD1DA"/>
              </a:buClr>
              <a:buSzPts val="3900"/>
              <a:buFont typeface="Noto Sans Symbols"/>
              <a:buNone/>
            </a:pPr>
            <a:r>
              <a:rPr b="0" i="0" lang="en-US" sz="3900" u="none">
                <a:solidFill>
                  <a:srgbClr val="0BD1DA"/>
                </a:solidFill>
                <a:latin typeface="Noto Sans Symbols"/>
                <a:ea typeface="Noto Sans Symbols"/>
                <a:cs typeface="Noto Sans Symbols"/>
                <a:sym typeface="Noto Sans Symbols"/>
              </a:rPr>
              <a:t>⚫ </a:t>
            </a:r>
            <a:r>
              <a:rPr b="0" i="0" lang="en-US" sz="3900" u="none">
                <a:solidFill>
                  <a:srgbClr val="000000"/>
                </a:solidFill>
                <a:latin typeface="Constantia"/>
                <a:ea typeface="Constantia"/>
                <a:cs typeface="Constantia"/>
                <a:sym typeface="Constantia"/>
              </a:rPr>
              <a:t>Safe.</a:t>
            </a:r>
            <a:endParaRPr/>
          </a:p>
        </p:txBody>
      </p:sp>
      <p:sp>
        <p:nvSpPr>
          <p:cNvPr id="592" name="Google Shape;592;p62"/>
          <p:cNvSpPr txBox="1"/>
          <p:nvPr/>
        </p:nvSpPr>
        <p:spPr>
          <a:xfrm>
            <a:off x="4773612" y="484187"/>
            <a:ext cx="10053637"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ADVANTAGES of super capacitor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nvSpPr>
        <p:spPr>
          <a:xfrm>
            <a:off x="2827337" y="2009775"/>
            <a:ext cx="14449425" cy="820578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0000FF"/>
                </a:solidFill>
                <a:latin typeface="Times New Roman"/>
                <a:ea typeface="Times New Roman"/>
                <a:cs typeface="Times New Roman"/>
                <a:sym typeface="Times New Roman"/>
              </a:rPr>
              <a:t>Low energy density; usually holds 1/5 – 1/10 of a battery.</a:t>
            </a:r>
            <a:endParaRPr/>
          </a:p>
          <a:p>
            <a:pPr indent="0" lvl="0" marL="0" marR="0" rtl="0" algn="just">
              <a:lnSpc>
                <a:spcPct val="15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000000"/>
                </a:solidFill>
                <a:latin typeface="Times New Roman"/>
                <a:ea typeface="Times New Roman"/>
                <a:cs typeface="Times New Roman"/>
                <a:sym typeface="Times New Roman"/>
              </a:rPr>
              <a:t>Cannot use the full energy spectrum for some applications.</a:t>
            </a:r>
            <a:endParaRPr/>
          </a:p>
          <a:p>
            <a:pPr indent="0" lvl="0" marL="0" marR="0" rtl="0" algn="just">
              <a:lnSpc>
                <a:spcPct val="150000"/>
              </a:lnSpc>
              <a:spcBef>
                <a:spcPts val="0"/>
              </a:spcBef>
              <a:spcAft>
                <a:spcPts val="0"/>
              </a:spcAft>
              <a:buClr>
                <a:srgbClr val="0000FF"/>
              </a:buClr>
              <a:buSzPts val="3900"/>
              <a:buFont typeface="Times New Roman"/>
              <a:buNone/>
            </a:pPr>
            <a:r>
              <a:rPr b="0" i="0" lang="en-US" sz="3900" u="none">
                <a:solidFill>
                  <a:srgbClr val="0000FF"/>
                </a:solidFill>
                <a:latin typeface="Times New Roman"/>
                <a:ea typeface="Times New Roman"/>
                <a:cs typeface="Times New Roman"/>
                <a:sym typeface="Times New Roman"/>
              </a:rPr>
              <a:t> The voltage varies with the energy stored.</a:t>
            </a:r>
            <a:endParaRPr/>
          </a:p>
          <a:p>
            <a:pPr indent="0" lvl="0" marL="0" marR="0" rtl="0" algn="just">
              <a:lnSpc>
                <a:spcPct val="15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000000"/>
                </a:solidFill>
                <a:latin typeface="Times New Roman"/>
                <a:ea typeface="Times New Roman"/>
                <a:cs typeface="Times New Roman"/>
                <a:sym typeface="Times New Roman"/>
              </a:rPr>
              <a:t>Have high self-discharge rate.</a:t>
            </a:r>
            <a:endParaRPr/>
          </a:p>
          <a:p>
            <a:pPr indent="0" lvl="0" marL="0" marR="0" rtl="0" algn="just">
              <a:lnSpc>
                <a:spcPct val="150000"/>
              </a:lnSpc>
              <a:spcBef>
                <a:spcPts val="0"/>
              </a:spcBef>
              <a:spcAft>
                <a:spcPts val="0"/>
              </a:spcAft>
              <a:buClr>
                <a:srgbClr val="0000FF"/>
              </a:buClr>
              <a:buSzPts val="3900"/>
              <a:buFont typeface="Times New Roman"/>
              <a:buNone/>
            </a:pPr>
            <a:r>
              <a:rPr b="0" i="0" lang="en-US" sz="3900" u="none">
                <a:solidFill>
                  <a:srgbClr val="0000FF"/>
                </a:solidFill>
                <a:latin typeface="Times New Roman"/>
                <a:ea typeface="Times New Roman"/>
                <a:cs typeface="Times New Roman"/>
                <a:sym typeface="Times New Roman"/>
              </a:rPr>
              <a:t> Individual cells have low voltages, and so serial connections are needed to obtain higher voltages.</a:t>
            </a:r>
            <a:endParaRPr/>
          </a:p>
          <a:p>
            <a:pPr indent="0" lvl="0" marL="0" marR="0" rtl="0" algn="just">
              <a:lnSpc>
                <a:spcPct val="150000"/>
              </a:lnSpc>
              <a:spcBef>
                <a:spcPts val="0"/>
              </a:spcBef>
              <a:spcAft>
                <a:spcPts val="0"/>
              </a:spcAft>
              <a:buClr>
                <a:srgbClr val="0BD1DA"/>
              </a:buClr>
              <a:buSzPts val="3900"/>
              <a:buFont typeface="Times New Roman"/>
              <a:buNone/>
            </a:pPr>
            <a:r>
              <a:rPr b="0" i="0" lang="en-US" sz="3900" u="none">
                <a:solidFill>
                  <a:srgbClr val="0BD1DA"/>
                </a:solidFill>
                <a:latin typeface="Times New Roman"/>
                <a:ea typeface="Times New Roman"/>
                <a:cs typeface="Times New Roman"/>
                <a:sym typeface="Times New Roman"/>
              </a:rPr>
              <a:t> </a:t>
            </a:r>
            <a:r>
              <a:rPr b="0" i="0" lang="en-US" sz="3900" u="none">
                <a:solidFill>
                  <a:srgbClr val="000000"/>
                </a:solidFill>
                <a:latin typeface="Times New Roman"/>
                <a:ea typeface="Times New Roman"/>
                <a:cs typeface="Times New Roman"/>
                <a:sym typeface="Times New Roman"/>
              </a:rPr>
              <a:t>Requires expert electronic control.</a:t>
            </a:r>
            <a:endParaRPr/>
          </a:p>
          <a:p>
            <a:pPr indent="0" lvl="0" marL="0" marR="0" rtl="0" algn="just">
              <a:lnSpc>
                <a:spcPct val="150000"/>
              </a:lnSpc>
              <a:spcBef>
                <a:spcPts val="0"/>
              </a:spcBef>
              <a:spcAft>
                <a:spcPts val="0"/>
              </a:spcAft>
              <a:buClr>
                <a:srgbClr val="0000FF"/>
              </a:buClr>
              <a:buSzPts val="3900"/>
              <a:buFont typeface="Times New Roman"/>
              <a:buNone/>
            </a:pPr>
            <a:r>
              <a:rPr b="0" i="0" lang="en-US" sz="3900" u="none">
                <a:solidFill>
                  <a:srgbClr val="0000FF"/>
                </a:solidFill>
                <a:latin typeface="Times New Roman"/>
                <a:ea typeface="Times New Roman"/>
                <a:cs typeface="Times New Roman"/>
                <a:sym typeface="Times New Roman"/>
              </a:rPr>
              <a:t> Cannot be used in AC and high frequency circuits.</a:t>
            </a:r>
            <a:endParaRPr/>
          </a:p>
          <a:p>
            <a:pPr indent="0" lvl="0" marL="0" marR="0" rtl="0" algn="just">
              <a:lnSpc>
                <a:spcPct val="150000"/>
              </a:lnSpc>
              <a:spcBef>
                <a:spcPts val="0"/>
              </a:spcBef>
              <a:spcAft>
                <a:spcPts val="0"/>
              </a:spcAft>
              <a:buClr>
                <a:srgbClr val="0000FF"/>
              </a:buClr>
              <a:buSzPts val="3900"/>
              <a:buFont typeface="Times New Roman"/>
              <a:buNone/>
            </a:pPr>
            <a:r>
              <a:rPr b="0" i="0" lang="en-US" sz="3900" u="none">
                <a:solidFill>
                  <a:srgbClr val="0000FF"/>
                </a:solidFill>
                <a:latin typeface="Times New Roman"/>
                <a:ea typeface="Times New Roman"/>
                <a:cs typeface="Times New Roman"/>
                <a:sym typeface="Times New Roman"/>
              </a:rPr>
              <a:t> High cost.</a:t>
            </a:r>
            <a:endParaRPr/>
          </a:p>
        </p:txBody>
      </p:sp>
      <p:sp>
        <p:nvSpPr>
          <p:cNvPr id="598" name="Google Shape;598;p63"/>
          <p:cNvSpPr txBox="1"/>
          <p:nvPr/>
        </p:nvSpPr>
        <p:spPr>
          <a:xfrm>
            <a:off x="4773612" y="484187"/>
            <a:ext cx="10053637"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Limitations of super capacitor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txBox="1"/>
          <p:nvPr>
            <p:ph type="title"/>
          </p:nvPr>
        </p:nvSpPr>
        <p:spPr>
          <a:xfrm>
            <a:off x="4648200" y="250825"/>
            <a:ext cx="8985250"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4600"/>
              <a:buFont typeface="Arial"/>
              <a:buNone/>
            </a:pPr>
            <a:r>
              <a:rPr b="0" i="1" lang="en-US" sz="4600" u="none">
                <a:solidFill>
                  <a:srgbClr val="000000"/>
                </a:solidFill>
                <a:latin typeface="Arial"/>
                <a:ea typeface="Arial"/>
                <a:cs typeface="Arial"/>
                <a:sym typeface="Arial"/>
              </a:rPr>
              <a:t>Applications for Supercapacitors</a:t>
            </a:r>
            <a:endParaRPr/>
          </a:p>
        </p:txBody>
      </p:sp>
      <p:pic>
        <p:nvPicPr>
          <p:cNvPr id="604" name="Google Shape;604;p64"/>
          <p:cNvPicPr preferRelativeResize="0"/>
          <p:nvPr>
            <p:ph idx="1" type="body"/>
          </p:nvPr>
        </p:nvPicPr>
        <p:blipFill rotWithShape="1">
          <a:blip r:embed="rId3">
            <a:alphaModFix/>
          </a:blip>
          <a:srcRect b="0" l="0" r="0" t="0"/>
          <a:stretch/>
        </p:blipFill>
        <p:spPr>
          <a:xfrm>
            <a:off x="2638425" y="1508125"/>
            <a:ext cx="4775200" cy="3094037"/>
          </a:xfrm>
          <a:prstGeom prst="rect">
            <a:avLst/>
          </a:prstGeom>
          <a:noFill/>
          <a:ln>
            <a:noFill/>
          </a:ln>
        </p:spPr>
      </p:pic>
      <p:sp>
        <p:nvSpPr>
          <p:cNvPr id="605" name="Google Shape;605;p64"/>
          <p:cNvSpPr txBox="1"/>
          <p:nvPr/>
        </p:nvSpPr>
        <p:spPr>
          <a:xfrm>
            <a:off x="7256462" y="1585912"/>
            <a:ext cx="5591175" cy="87963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Back up for uninterruptable power supplies (UPS)</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Light weight power supplies for small aircraft</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Provide short duration power for various vehicle systems such as breaking or steering</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Used to absorb power during short periods of generation such as Regenerative Braking</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a:solidFill>
                  <a:schemeClr val="dk1"/>
                </a:solidFill>
                <a:latin typeface="Calibri"/>
                <a:ea typeface="Calibri"/>
                <a:cs typeface="Calibri"/>
                <a:sym typeface="Calibri"/>
              </a:rPr>
              <a:t>Extend range and battery life in Hybrid Electric Vehicles (HEV)</a:t>
            </a:r>
            <a:endParaRPr/>
          </a:p>
          <a:p>
            <a:pPr indent="0" lvl="0" marL="0" marR="0" rtl="0" algn="l">
              <a:lnSpc>
                <a:spcPct val="100000"/>
              </a:lnSpc>
              <a:spcBef>
                <a:spcPts val="0"/>
              </a:spcBef>
              <a:spcAft>
                <a:spcPts val="0"/>
              </a:spcAft>
              <a:buNone/>
            </a:pPr>
            <a:r>
              <a:t/>
            </a:r>
            <a:endParaRPr b="0" i="0" sz="3200" u="none">
              <a:solidFill>
                <a:schemeClr val="dk1"/>
              </a:solidFill>
              <a:latin typeface="Calibri"/>
              <a:ea typeface="Calibri"/>
              <a:cs typeface="Calibri"/>
              <a:sym typeface="Calibri"/>
            </a:endParaRPr>
          </a:p>
        </p:txBody>
      </p:sp>
      <p:pic>
        <p:nvPicPr>
          <p:cNvPr id="606" name="Google Shape;606;p64"/>
          <p:cNvPicPr preferRelativeResize="0"/>
          <p:nvPr/>
        </p:nvPicPr>
        <p:blipFill rotWithShape="1">
          <a:blip r:embed="rId4">
            <a:alphaModFix/>
          </a:blip>
          <a:srcRect b="0" l="0" r="0" t="0"/>
          <a:stretch/>
        </p:blipFill>
        <p:spPr>
          <a:xfrm>
            <a:off x="12779375" y="1338262"/>
            <a:ext cx="4743450" cy="3986212"/>
          </a:xfrm>
          <a:prstGeom prst="rect">
            <a:avLst/>
          </a:prstGeom>
          <a:noFill/>
          <a:ln>
            <a:noFill/>
          </a:ln>
        </p:spPr>
      </p:pic>
      <p:pic>
        <p:nvPicPr>
          <p:cNvPr id="607" name="Google Shape;607;p64"/>
          <p:cNvPicPr preferRelativeResize="0"/>
          <p:nvPr/>
        </p:nvPicPr>
        <p:blipFill rotWithShape="1">
          <a:blip r:embed="rId5">
            <a:alphaModFix/>
          </a:blip>
          <a:srcRect b="0" l="0" r="0" t="0"/>
          <a:stretch/>
        </p:blipFill>
        <p:spPr>
          <a:xfrm>
            <a:off x="14576425" y="7791450"/>
            <a:ext cx="2663825" cy="2889250"/>
          </a:xfrm>
          <a:prstGeom prst="rect">
            <a:avLst/>
          </a:prstGeom>
          <a:noFill/>
          <a:ln>
            <a:noFill/>
          </a:ln>
        </p:spPr>
      </p:pic>
      <p:pic>
        <p:nvPicPr>
          <p:cNvPr id="608" name="Google Shape;608;p64"/>
          <p:cNvPicPr preferRelativeResize="0"/>
          <p:nvPr/>
        </p:nvPicPr>
        <p:blipFill rotWithShape="1">
          <a:blip r:embed="rId6">
            <a:alphaModFix/>
          </a:blip>
          <a:srcRect b="0" l="0" r="0" t="0"/>
          <a:stretch/>
        </p:blipFill>
        <p:spPr>
          <a:xfrm>
            <a:off x="2638425" y="8796337"/>
            <a:ext cx="4775200" cy="19573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5"/>
          <p:cNvSpPr txBox="1"/>
          <p:nvPr>
            <p:ph type="title"/>
          </p:nvPr>
        </p:nvSpPr>
        <p:spPr>
          <a:xfrm>
            <a:off x="6851650" y="244475"/>
            <a:ext cx="7162800"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4600"/>
              <a:buFont typeface="Arial"/>
              <a:buNone/>
            </a:pPr>
            <a:r>
              <a:rPr b="0" i="1" lang="en-US" sz="4600" u="none">
                <a:solidFill>
                  <a:srgbClr val="000000"/>
                </a:solidFill>
                <a:latin typeface="Arial"/>
                <a:ea typeface="Arial"/>
                <a:cs typeface="Arial"/>
                <a:sym typeface="Arial"/>
              </a:rPr>
              <a:t>Hybrid Electric Vehicles</a:t>
            </a:r>
            <a:endParaRPr/>
          </a:p>
        </p:txBody>
      </p:sp>
      <p:sp>
        <p:nvSpPr>
          <p:cNvPr id="614" name="Google Shape;614;p65"/>
          <p:cNvSpPr txBox="1"/>
          <p:nvPr>
            <p:ph idx="1" type="body"/>
          </p:nvPr>
        </p:nvSpPr>
        <p:spPr>
          <a:xfrm>
            <a:off x="2638425" y="1922462"/>
            <a:ext cx="6030912" cy="7464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chemeClr val="dk1"/>
              </a:buClr>
              <a:buSzPts val="3600"/>
              <a:buFont typeface="Times New Roman"/>
              <a:buNone/>
            </a:pPr>
            <a:r>
              <a:rPr b="0" i="0" lang="en-US" sz="3600" u="none">
                <a:solidFill>
                  <a:schemeClr val="dk1"/>
                </a:solidFill>
                <a:latin typeface="Times New Roman"/>
                <a:ea typeface="Times New Roman"/>
                <a:cs typeface="Times New Roman"/>
                <a:sym typeface="Times New Roman"/>
              </a:rPr>
              <a:t>The CSIRO in Australia [national science agency] has developed the UltraBattery, which combines a supercapacitor and a lead acid battery in a single unit</a:t>
            </a:r>
            <a:endParaRPr/>
          </a:p>
          <a:p>
            <a:pPr indent="0" lvl="0" marL="0" marR="0" rtl="0" algn="l">
              <a:lnSpc>
                <a:spcPct val="140000"/>
              </a:lnSpc>
              <a:spcBef>
                <a:spcPts val="720"/>
              </a:spcBef>
              <a:spcAft>
                <a:spcPts val="0"/>
              </a:spcAft>
              <a:buClr>
                <a:schemeClr val="dk1"/>
              </a:buClr>
              <a:buSzPts val="3600"/>
              <a:buFont typeface="Times New Roman"/>
              <a:buNone/>
            </a:pPr>
            <a:r>
              <a:rPr b="0" i="0" lang="en-US" sz="3600" u="none">
                <a:solidFill>
                  <a:schemeClr val="dk1"/>
                </a:solidFill>
                <a:latin typeface="Times New Roman"/>
                <a:ea typeface="Times New Roman"/>
                <a:cs typeface="Times New Roman"/>
                <a:sym typeface="Times New Roman"/>
              </a:rPr>
              <a:t>4x longer life cycle, 50% more power, 70% cheaper than batteries used in HEV’s</a:t>
            </a:r>
            <a:endParaRPr/>
          </a:p>
          <a:p>
            <a:pPr indent="-342900" lvl="0" marL="342900" marR="0" rtl="0" algn="l">
              <a:spcBef>
                <a:spcPts val="720"/>
              </a:spcBef>
              <a:spcAft>
                <a:spcPts val="0"/>
              </a:spcAft>
              <a:buNone/>
            </a:pPr>
            <a:r>
              <a:t/>
            </a:r>
            <a:endParaRPr b="0" i="0" sz="3600" u="none">
              <a:solidFill>
                <a:schemeClr val="dk1"/>
              </a:solidFill>
              <a:latin typeface="Times New Roman"/>
              <a:ea typeface="Times New Roman"/>
              <a:cs typeface="Times New Roman"/>
              <a:sym typeface="Times New Roman"/>
            </a:endParaRPr>
          </a:p>
        </p:txBody>
      </p:sp>
      <p:pic>
        <p:nvPicPr>
          <p:cNvPr descr="ultrabattery_millbrook_test3" id="615" name="Google Shape;615;p65"/>
          <p:cNvPicPr preferRelativeResize="0"/>
          <p:nvPr/>
        </p:nvPicPr>
        <p:blipFill rotWithShape="1">
          <a:blip r:embed="rId3">
            <a:alphaModFix/>
          </a:blip>
          <a:srcRect b="0" l="0" r="0" t="0"/>
          <a:stretch/>
        </p:blipFill>
        <p:spPr>
          <a:xfrm>
            <a:off x="9297987" y="2262187"/>
            <a:ext cx="7618412" cy="6534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6"/>
          <p:cNvSpPr txBox="1"/>
          <p:nvPr/>
        </p:nvSpPr>
        <p:spPr>
          <a:xfrm>
            <a:off x="2763837" y="2025650"/>
            <a:ext cx="14701837" cy="83851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BD1DA"/>
              </a:buClr>
              <a:buSzPts val="3200"/>
              <a:buFont typeface="Noto Sans Symbols"/>
              <a:buNone/>
            </a:pPr>
            <a:r>
              <a:rPr b="0" i="0" lang="en-US" sz="3200" u="none">
                <a:solidFill>
                  <a:srgbClr val="0BD1DA"/>
                </a:solidFill>
                <a:latin typeface="Noto Sans Symbols"/>
                <a:ea typeface="Noto Sans Symbols"/>
                <a:cs typeface="Noto Sans Symbols"/>
                <a:sym typeface="Noto Sans Symbols"/>
              </a:rPr>
              <a:t>⚫ </a:t>
            </a:r>
            <a:r>
              <a:rPr b="0" i="0" lang="en-US" sz="3200" u="none">
                <a:solidFill>
                  <a:srgbClr val="FF0000"/>
                </a:solidFill>
                <a:latin typeface="Constantia"/>
                <a:ea typeface="Constantia"/>
                <a:cs typeface="Constantia"/>
                <a:sym typeface="Constantia"/>
              </a:rPr>
              <a:t>In start up mechanism for Automobiles.</a:t>
            </a:r>
            <a:endParaRPr/>
          </a:p>
          <a:p>
            <a:pPr indent="0" lvl="0" marL="0" marR="0" rtl="0" algn="just">
              <a:lnSpc>
                <a:spcPct val="150000"/>
              </a:lnSpc>
              <a:spcBef>
                <a:spcPts val="0"/>
              </a:spcBef>
              <a:spcAft>
                <a:spcPts val="0"/>
              </a:spcAft>
              <a:buClr>
                <a:srgbClr val="0BD1DA"/>
              </a:buClr>
              <a:buSzPts val="3200"/>
              <a:buFont typeface="Noto Sans Symbols"/>
              <a:buNone/>
            </a:pPr>
            <a:r>
              <a:rPr b="0" i="0" lang="en-US" sz="3200" u="none">
                <a:solidFill>
                  <a:srgbClr val="0BD1DA"/>
                </a:solidFill>
                <a:latin typeface="Noto Sans Symbols"/>
                <a:ea typeface="Noto Sans Symbols"/>
                <a:cs typeface="Noto Sans Symbols"/>
                <a:sym typeface="Noto Sans Symbols"/>
              </a:rPr>
              <a:t>⚫ </a:t>
            </a:r>
            <a:r>
              <a:rPr b="0" i="0" lang="en-US" sz="3200" u="none">
                <a:solidFill>
                  <a:srgbClr val="000000"/>
                </a:solidFill>
                <a:latin typeface="Constantia"/>
                <a:ea typeface="Constantia"/>
                <a:cs typeface="Constantia"/>
                <a:sym typeface="Constantia"/>
              </a:rPr>
              <a:t>Used in Diesel engine start up in submarines &amp; tanks.</a:t>
            </a:r>
            <a:endParaRPr/>
          </a:p>
          <a:p>
            <a:pPr indent="0" lvl="0" marL="0" marR="0" rtl="0" algn="just">
              <a:lnSpc>
                <a:spcPct val="150000"/>
              </a:lnSpc>
              <a:spcBef>
                <a:spcPts val="0"/>
              </a:spcBef>
              <a:spcAft>
                <a:spcPts val="0"/>
              </a:spcAft>
              <a:buClr>
                <a:srgbClr val="0000FF"/>
              </a:buClr>
              <a:buSzPts val="3200"/>
              <a:buFont typeface="Noto Sans Symbols"/>
              <a:buNone/>
            </a:pPr>
            <a:r>
              <a:rPr b="0" i="0" lang="en-US" sz="3200" u="none">
                <a:solidFill>
                  <a:srgbClr val="0000FF"/>
                </a:solidFill>
                <a:latin typeface="Noto Sans Symbols"/>
                <a:ea typeface="Noto Sans Symbols"/>
                <a:cs typeface="Noto Sans Symbols"/>
                <a:sym typeface="Noto Sans Symbols"/>
              </a:rPr>
              <a:t>⚫ </a:t>
            </a:r>
            <a:r>
              <a:rPr b="0" i="0" lang="en-US" sz="3200" u="none">
                <a:solidFill>
                  <a:srgbClr val="0000FF"/>
                </a:solidFill>
                <a:latin typeface="Constantia"/>
                <a:ea typeface="Constantia"/>
                <a:cs typeface="Constantia"/>
                <a:sym typeface="Constantia"/>
              </a:rPr>
              <a:t>China is experimenting with a new form of electric bus that runs without powerlines but runs on power stored in large supercapacitors, which are quickly recharged whenever the electric bus stops at any bus stop, and get fully charged in the terminus. A few prototypes were being tested in Shanghai in early2005. In 2006two commercial bus routes began to use supercapacitor buses, one of them is route 11 in Shanghai.</a:t>
            </a:r>
            <a:endParaRPr/>
          </a:p>
          <a:p>
            <a:pPr indent="0" lvl="0" marL="0" marR="0" rtl="0" algn="just">
              <a:lnSpc>
                <a:spcPct val="150000"/>
              </a:lnSpc>
              <a:spcBef>
                <a:spcPts val="0"/>
              </a:spcBef>
              <a:spcAft>
                <a:spcPts val="0"/>
              </a:spcAft>
              <a:buClr>
                <a:srgbClr val="0BD1DA"/>
              </a:buClr>
              <a:buSzPts val="3200"/>
              <a:buFont typeface="Noto Sans Symbols"/>
              <a:buNone/>
            </a:pPr>
            <a:r>
              <a:rPr b="0" i="0" lang="en-US" sz="3200" u="none">
                <a:solidFill>
                  <a:srgbClr val="0BD1DA"/>
                </a:solidFill>
                <a:latin typeface="Noto Sans Symbols"/>
                <a:ea typeface="Noto Sans Symbols"/>
                <a:cs typeface="Noto Sans Symbols"/>
                <a:sym typeface="Noto Sans Symbols"/>
              </a:rPr>
              <a:t>⚫ </a:t>
            </a:r>
            <a:r>
              <a:rPr b="0" i="0" lang="en-US" sz="3200" u="none">
                <a:solidFill>
                  <a:srgbClr val="FF0000"/>
                </a:solidFill>
                <a:latin typeface="Constantia"/>
                <a:ea typeface="Constantia"/>
                <a:cs typeface="Constantia"/>
                <a:sym typeface="Constantia"/>
              </a:rPr>
              <a:t>Backup power system in missiles.</a:t>
            </a:r>
            <a:endParaRPr/>
          </a:p>
          <a:p>
            <a:pPr indent="0" lvl="0" marL="0" marR="0" rtl="0" algn="just">
              <a:lnSpc>
                <a:spcPct val="150000"/>
              </a:lnSpc>
              <a:spcBef>
                <a:spcPts val="0"/>
              </a:spcBef>
              <a:spcAft>
                <a:spcPts val="0"/>
              </a:spcAft>
              <a:buClr>
                <a:srgbClr val="0BD1DA"/>
              </a:buClr>
              <a:buSzPts val="3200"/>
              <a:buFont typeface="Noto Sans Symbols"/>
              <a:buNone/>
            </a:pPr>
            <a:r>
              <a:rPr b="0" i="0" lang="en-US" sz="3200" u="none">
                <a:solidFill>
                  <a:srgbClr val="0BD1DA"/>
                </a:solidFill>
                <a:latin typeface="Noto Sans Symbols"/>
                <a:ea typeface="Noto Sans Symbols"/>
                <a:cs typeface="Noto Sans Symbols"/>
                <a:sym typeface="Noto Sans Symbols"/>
              </a:rPr>
              <a:t>⚫ </a:t>
            </a:r>
            <a:r>
              <a:rPr b="0" i="0" lang="en-US" sz="3200" u="none">
                <a:solidFill>
                  <a:srgbClr val="000000"/>
                </a:solidFill>
                <a:latin typeface="Constantia"/>
                <a:ea typeface="Constantia"/>
                <a:cs typeface="Constantia"/>
                <a:sym typeface="Constantia"/>
              </a:rPr>
              <a:t>Power source for laptops, flash in cameras.</a:t>
            </a:r>
            <a:endParaRPr/>
          </a:p>
          <a:p>
            <a:pPr indent="0" lvl="0" marL="0" marR="0" rtl="0" algn="just">
              <a:lnSpc>
                <a:spcPct val="150000"/>
              </a:lnSpc>
              <a:spcBef>
                <a:spcPts val="0"/>
              </a:spcBef>
              <a:spcAft>
                <a:spcPts val="0"/>
              </a:spcAft>
              <a:buClr>
                <a:srgbClr val="0BD1DA"/>
              </a:buClr>
              <a:buSzPts val="3200"/>
              <a:buFont typeface="Noto Sans Symbols"/>
              <a:buNone/>
            </a:pPr>
            <a:r>
              <a:rPr b="0" i="0" lang="en-US" sz="3200" u="none">
                <a:solidFill>
                  <a:srgbClr val="0BD1DA"/>
                </a:solidFill>
                <a:latin typeface="Noto Sans Symbols"/>
                <a:ea typeface="Noto Sans Symbols"/>
                <a:cs typeface="Noto Sans Symbols"/>
                <a:sym typeface="Noto Sans Symbols"/>
              </a:rPr>
              <a:t>⚫ </a:t>
            </a:r>
            <a:r>
              <a:rPr b="0" i="0" lang="en-US" sz="3200" u="none">
                <a:solidFill>
                  <a:srgbClr val="0000FF"/>
                </a:solidFill>
                <a:latin typeface="Constantia"/>
                <a:ea typeface="Constantia"/>
                <a:cs typeface="Constantia"/>
                <a:sym typeface="Constantia"/>
              </a:rPr>
              <a:t>Voltage stabilizer.</a:t>
            </a:r>
            <a:endParaRPr/>
          </a:p>
        </p:txBody>
      </p:sp>
      <p:sp>
        <p:nvSpPr>
          <p:cNvPr id="621" name="Google Shape;621;p66"/>
          <p:cNvSpPr txBox="1"/>
          <p:nvPr/>
        </p:nvSpPr>
        <p:spPr>
          <a:xfrm>
            <a:off x="7539037" y="503237"/>
            <a:ext cx="5780087" cy="7905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APPLICATIONS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7"/>
          <p:cNvSpPr txBox="1"/>
          <p:nvPr/>
        </p:nvSpPr>
        <p:spPr>
          <a:xfrm>
            <a:off x="3140075" y="792162"/>
            <a:ext cx="14200187" cy="9652000"/>
          </a:xfrm>
          <a:prstGeom prst="rect">
            <a:avLst/>
          </a:prstGeom>
          <a:noFill/>
          <a:ln>
            <a:noFill/>
          </a:ln>
        </p:spPr>
        <p:txBody>
          <a:bodyPr anchorCtr="0" anchor="t" bIns="45700" lIns="91425" spcFirstLastPara="1" rIns="91425" wrap="square" tIns="45700">
            <a:spAutoFit/>
          </a:bodyPr>
          <a:lstStyle/>
          <a:p>
            <a:pPr indent="-565150" lvl="0" marL="565150" marR="0" rtl="0" algn="l">
              <a:lnSpc>
                <a:spcPct val="200000"/>
              </a:lnSpc>
              <a:spcBef>
                <a:spcPts val="0"/>
              </a:spcBef>
              <a:spcAft>
                <a:spcPts val="0"/>
              </a:spcAft>
              <a:buClr>
                <a:srgbClr val="FF0000"/>
              </a:buClr>
              <a:buSzPts val="3900"/>
              <a:buFont typeface="Noto Sans Symbols"/>
              <a:buChar char="❖"/>
            </a:pPr>
            <a:r>
              <a:rPr b="0" i="0" lang="en-US" sz="3900" u="none">
                <a:solidFill>
                  <a:srgbClr val="FF0000"/>
                </a:solidFill>
                <a:latin typeface="Times New Roman"/>
                <a:ea typeface="Times New Roman"/>
                <a:cs typeface="Times New Roman"/>
                <a:sym typeface="Times New Roman"/>
              </a:rPr>
              <a:t>    To deliver high power and bridge power gaps</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Industrial and electronic applications</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a:t>
            </a:r>
            <a:r>
              <a:rPr b="0" i="0" lang="en-US" sz="3900" u="none">
                <a:solidFill>
                  <a:srgbClr val="FF0000"/>
                </a:solidFill>
                <a:latin typeface="Times New Roman"/>
                <a:ea typeface="Times New Roman"/>
                <a:cs typeface="Times New Roman"/>
                <a:sym typeface="Times New Roman"/>
              </a:rPr>
              <a:t>Used in wind turbines, electric and hybrid vehicles</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Regenerative braking to release the power in acceleration</a:t>
            </a:r>
            <a:endParaRPr/>
          </a:p>
          <a:p>
            <a:pPr indent="-565150" lvl="0" marL="565150" marR="0" rtl="0" algn="l">
              <a:lnSpc>
                <a:spcPct val="200000"/>
              </a:lnSpc>
              <a:spcBef>
                <a:spcPts val="0"/>
              </a:spcBef>
              <a:spcAft>
                <a:spcPts val="0"/>
              </a:spcAft>
              <a:buClr>
                <a:srgbClr val="FF0000"/>
              </a:buClr>
              <a:buSzPts val="3900"/>
              <a:buFont typeface="Noto Sans Symbols"/>
              <a:buChar char="❖"/>
            </a:pPr>
            <a:r>
              <a:rPr b="0" i="0" lang="en-US" sz="3900" u="none">
                <a:solidFill>
                  <a:srgbClr val="FF0000"/>
                </a:solidFill>
                <a:latin typeface="Times New Roman"/>
                <a:ea typeface="Times New Roman"/>
                <a:cs typeface="Times New Roman"/>
                <a:sym typeface="Times New Roman"/>
              </a:rPr>
              <a:t>    To start power in start-stop systems</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Regulate voltage in the energy grid</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a:t>
            </a:r>
            <a:r>
              <a:rPr b="0" i="0" lang="en-US" sz="3900" u="none">
                <a:solidFill>
                  <a:srgbClr val="FF0000"/>
                </a:solidFill>
                <a:latin typeface="Times New Roman"/>
                <a:ea typeface="Times New Roman"/>
                <a:cs typeface="Times New Roman"/>
                <a:sym typeface="Times New Roman"/>
              </a:rPr>
              <a:t>To capture and assist the power in lower loads and lifted loads</a:t>
            </a:r>
            <a:endParaRPr/>
          </a:p>
          <a:p>
            <a:pPr indent="-565150" lvl="0" marL="565150" marR="0" rtl="0" algn="l">
              <a:lnSpc>
                <a:spcPct val="200000"/>
              </a:lnSpc>
              <a:spcBef>
                <a:spcPts val="0"/>
              </a:spcBef>
              <a:spcAft>
                <a:spcPts val="0"/>
              </a:spcAft>
              <a:buClr>
                <a:schemeClr val="dk1"/>
              </a:buClr>
              <a:buSzPts val="3900"/>
              <a:buFont typeface="Noto Sans Symbols"/>
              <a:buChar char="❖"/>
            </a:pPr>
            <a:r>
              <a:rPr b="0" i="0" lang="en-US" sz="3900" u="none">
                <a:solidFill>
                  <a:schemeClr val="dk1"/>
                </a:solidFill>
                <a:latin typeface="Times New Roman"/>
                <a:ea typeface="Times New Roman"/>
                <a:cs typeface="Times New Roman"/>
                <a:sym typeface="Times New Roman"/>
              </a:rPr>
              <a:t>    Back-ups the power in a quick discharging state.</a:t>
            </a:r>
            <a:endParaRPr/>
          </a:p>
        </p:txBody>
      </p:sp>
      <p:sp>
        <p:nvSpPr>
          <p:cNvPr id="627" name="Google Shape;627;p67"/>
          <p:cNvSpPr txBox="1"/>
          <p:nvPr/>
        </p:nvSpPr>
        <p:spPr>
          <a:xfrm>
            <a:off x="7539037" y="503237"/>
            <a:ext cx="5780087" cy="7905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APPLICATIONS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nvSpPr>
        <p:spPr>
          <a:xfrm>
            <a:off x="4522787" y="376237"/>
            <a:ext cx="12817475" cy="792162"/>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4600"/>
              <a:buFont typeface="Arial"/>
              <a:buNone/>
            </a:pPr>
            <a:r>
              <a:rPr b="0" i="0" lang="en-US" sz="4600" u="none">
                <a:solidFill>
                  <a:srgbClr val="000000"/>
                </a:solidFill>
                <a:latin typeface="Arial"/>
                <a:ea typeface="Arial"/>
                <a:cs typeface="Arial"/>
                <a:sym typeface="Arial"/>
              </a:rPr>
              <a:t>Bus operated on Supercapacitor in Shanghai</a:t>
            </a:r>
            <a:endParaRPr/>
          </a:p>
        </p:txBody>
      </p:sp>
      <p:pic>
        <p:nvPicPr>
          <p:cNvPr id="633" name="Google Shape;633;p68"/>
          <p:cNvPicPr preferRelativeResize="0"/>
          <p:nvPr/>
        </p:nvPicPr>
        <p:blipFill rotWithShape="1">
          <a:blip r:embed="rId3">
            <a:alphaModFix/>
          </a:blip>
          <a:srcRect b="0" l="0" r="0" t="0"/>
          <a:stretch/>
        </p:blipFill>
        <p:spPr>
          <a:xfrm>
            <a:off x="4271962" y="1758950"/>
            <a:ext cx="11938000" cy="8626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9"/>
          <p:cNvSpPr txBox="1"/>
          <p:nvPr/>
        </p:nvSpPr>
        <p:spPr>
          <a:xfrm>
            <a:off x="5402262" y="9640887"/>
            <a:ext cx="10555287"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900"/>
              <a:buFont typeface="Constantia"/>
              <a:buNone/>
            </a:pPr>
            <a:r>
              <a:rPr b="0" i="0" lang="en-US" sz="2900" u="none">
                <a:solidFill>
                  <a:schemeClr val="dk1"/>
                </a:solidFill>
                <a:latin typeface="Constantia"/>
                <a:ea typeface="Constantia"/>
                <a:cs typeface="Constantia"/>
                <a:sym typeface="Constantia"/>
              </a:rPr>
              <a:t>Supercapacitor installed in bus                        Supercapacitors</a:t>
            </a:r>
            <a:endParaRPr/>
          </a:p>
        </p:txBody>
      </p:sp>
      <p:pic>
        <p:nvPicPr>
          <p:cNvPr id="639" name="Google Shape;639;p69"/>
          <p:cNvPicPr preferRelativeResize="0"/>
          <p:nvPr/>
        </p:nvPicPr>
        <p:blipFill rotWithShape="1">
          <a:blip r:embed="rId3">
            <a:alphaModFix/>
          </a:blip>
          <a:srcRect b="0" l="0" r="0" t="0"/>
          <a:stretch/>
        </p:blipFill>
        <p:spPr>
          <a:xfrm>
            <a:off x="12314237" y="1636712"/>
            <a:ext cx="4332287" cy="7974012"/>
          </a:xfrm>
          <a:prstGeom prst="rect">
            <a:avLst/>
          </a:prstGeom>
          <a:noFill/>
          <a:ln>
            <a:noFill/>
          </a:ln>
        </p:spPr>
      </p:pic>
      <p:pic>
        <p:nvPicPr>
          <p:cNvPr id="640" name="Google Shape;640;p69"/>
          <p:cNvPicPr preferRelativeResize="0"/>
          <p:nvPr/>
        </p:nvPicPr>
        <p:blipFill rotWithShape="1">
          <a:blip r:embed="rId4">
            <a:alphaModFix/>
          </a:blip>
          <a:srcRect b="0" l="0" r="0" t="0"/>
          <a:stretch/>
        </p:blipFill>
        <p:spPr>
          <a:xfrm>
            <a:off x="3206750" y="1668462"/>
            <a:ext cx="8470900" cy="797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198" name="Google Shape;198;p7"/>
          <p:cNvPicPr preferRelativeResize="0"/>
          <p:nvPr/>
        </p:nvPicPr>
        <p:blipFill rotWithShape="1">
          <a:blip r:embed="rId3">
            <a:alphaModFix/>
          </a:blip>
          <a:srcRect b="0" l="0" r="0" t="0"/>
          <a:stretch/>
        </p:blipFill>
        <p:spPr>
          <a:xfrm>
            <a:off x="4641850" y="1539875"/>
            <a:ext cx="9677400" cy="4841875"/>
          </a:xfrm>
          <a:prstGeom prst="rect">
            <a:avLst/>
          </a:prstGeom>
          <a:noFill/>
          <a:ln>
            <a:noFill/>
          </a:ln>
        </p:spPr>
      </p:pic>
      <p:sp>
        <p:nvSpPr>
          <p:cNvPr id="199" name="Google Shape;199;p7"/>
          <p:cNvSpPr txBox="1"/>
          <p:nvPr/>
        </p:nvSpPr>
        <p:spPr>
          <a:xfrm>
            <a:off x="6327775" y="304800"/>
            <a:ext cx="8448675"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Cell construction and cell reaction  </a:t>
            </a:r>
            <a:endParaRPr/>
          </a:p>
        </p:txBody>
      </p:sp>
      <p:sp>
        <p:nvSpPr>
          <p:cNvPr id="200" name="Google Shape;200;p7"/>
          <p:cNvSpPr txBox="1"/>
          <p:nvPr/>
        </p:nvSpPr>
        <p:spPr>
          <a:xfrm>
            <a:off x="288925" y="6897687"/>
            <a:ext cx="8705850" cy="1568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84807"/>
              </a:buClr>
              <a:buSzPts val="3200"/>
              <a:buFont typeface="Arial Black"/>
              <a:buNone/>
            </a:pPr>
            <a:r>
              <a:rPr b="1" i="0" lang="en-US" sz="3200" u="none">
                <a:solidFill>
                  <a:srgbClr val="984807"/>
                </a:solidFill>
                <a:latin typeface="Arial Black"/>
                <a:ea typeface="Arial Black"/>
                <a:cs typeface="Arial Black"/>
                <a:sym typeface="Arial Black"/>
              </a:rPr>
              <a:t>ANODE REACTION</a:t>
            </a:r>
            <a:r>
              <a:rPr b="0" i="0" lang="en-US" sz="3200" u="none">
                <a:solidFill>
                  <a:srgbClr val="984807"/>
                </a:solidFill>
                <a:latin typeface="Arial Black"/>
                <a:ea typeface="Arial Black"/>
                <a:cs typeface="Arial Black"/>
                <a:sym typeface="Arial Black"/>
              </a:rPr>
              <a:t>: is an oxidation reaction which releases electrons </a:t>
            </a:r>
            <a:r>
              <a:rPr b="1" i="0" lang="en-US" sz="3200" u="none">
                <a:solidFill>
                  <a:srgbClr val="984807"/>
                </a:solidFill>
                <a:latin typeface="Bookman Old Style"/>
                <a:ea typeface="Bookman Old Style"/>
                <a:cs typeface="Bookman Old Style"/>
                <a:sym typeface="Bookman Old Style"/>
              </a:rPr>
              <a:t>(Anode is the –ve electrode in EC cell)</a:t>
            </a:r>
            <a:endParaRPr/>
          </a:p>
        </p:txBody>
      </p:sp>
      <p:sp>
        <p:nvSpPr>
          <p:cNvPr id="201" name="Google Shape;201;p7"/>
          <p:cNvSpPr txBox="1"/>
          <p:nvPr/>
        </p:nvSpPr>
        <p:spPr>
          <a:xfrm>
            <a:off x="10417175" y="6681787"/>
            <a:ext cx="8991600"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3200"/>
              <a:buFont typeface="Arial Black"/>
              <a:buNone/>
            </a:pPr>
            <a:r>
              <a:rPr b="1" i="0" lang="en-US" sz="3200" u="none">
                <a:solidFill>
                  <a:srgbClr val="0070C0"/>
                </a:solidFill>
                <a:latin typeface="Arial Black"/>
                <a:ea typeface="Arial Black"/>
                <a:cs typeface="Arial Black"/>
                <a:sym typeface="Arial Black"/>
              </a:rPr>
              <a:t>CATHODE REACTION</a:t>
            </a:r>
            <a:r>
              <a:rPr b="0" i="0" lang="en-US" sz="3200" u="none">
                <a:solidFill>
                  <a:srgbClr val="0070C0"/>
                </a:solidFill>
                <a:latin typeface="Arial Black"/>
                <a:ea typeface="Arial Black"/>
                <a:cs typeface="Arial Black"/>
                <a:sym typeface="Arial Black"/>
              </a:rPr>
              <a:t>: is a reduction reaction which consumes electrons (Cathode is the +ve electrode in EC cell)</a:t>
            </a:r>
            <a:endParaRPr/>
          </a:p>
        </p:txBody>
      </p:sp>
      <p:sp>
        <p:nvSpPr>
          <p:cNvPr id="202" name="Google Shape;202;p7"/>
          <p:cNvSpPr txBox="1"/>
          <p:nvPr/>
        </p:nvSpPr>
        <p:spPr>
          <a:xfrm>
            <a:off x="5327650" y="8931275"/>
            <a:ext cx="8839200" cy="2062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84807"/>
              </a:buClr>
              <a:buSzPts val="3200"/>
              <a:buFont typeface="Arial Black"/>
              <a:buNone/>
            </a:pPr>
            <a:r>
              <a:rPr b="1" i="0" lang="en-US" sz="3200" u="none">
                <a:solidFill>
                  <a:srgbClr val="984807"/>
                </a:solidFill>
                <a:latin typeface="Arial Black"/>
                <a:ea typeface="Arial Black"/>
                <a:cs typeface="Arial Black"/>
                <a:sym typeface="Arial Black"/>
              </a:rPr>
              <a:t>ELECTROLYTE</a:t>
            </a:r>
            <a:r>
              <a:rPr b="0" i="0" lang="en-US" sz="3200" u="none">
                <a:solidFill>
                  <a:srgbClr val="984807"/>
                </a:solidFill>
                <a:latin typeface="Arial Black"/>
                <a:ea typeface="Arial Black"/>
                <a:cs typeface="Arial Black"/>
                <a:sym typeface="Arial Black"/>
              </a:rPr>
              <a:t> is an ion-conducting medium which conducts ions between the electrodes so that the</a:t>
            </a:r>
            <a:endParaRPr/>
          </a:p>
          <a:p>
            <a:pPr indent="0" lvl="0" marL="0" marR="0" rtl="0" algn="l">
              <a:lnSpc>
                <a:spcPct val="100000"/>
              </a:lnSpc>
              <a:spcBef>
                <a:spcPts val="0"/>
              </a:spcBef>
              <a:spcAft>
                <a:spcPts val="0"/>
              </a:spcAft>
              <a:buClr>
                <a:srgbClr val="984807"/>
              </a:buClr>
              <a:buSzPts val="3200"/>
              <a:buFont typeface="Arial Black"/>
              <a:buNone/>
            </a:pPr>
            <a:r>
              <a:rPr b="0" i="0" lang="en-US" sz="3200" u="none">
                <a:solidFill>
                  <a:srgbClr val="984807"/>
                </a:solidFill>
                <a:latin typeface="Arial Black"/>
                <a:ea typeface="Arial Black"/>
                <a:cs typeface="Arial Black"/>
                <a:sym typeface="Arial Black"/>
              </a:rPr>
              <a:t>above reactions can take place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0"/>
          <p:cNvSpPr txBox="1"/>
          <p:nvPr>
            <p:ph type="title"/>
          </p:nvPr>
        </p:nvSpPr>
        <p:spPr>
          <a:xfrm>
            <a:off x="581025" y="407987"/>
            <a:ext cx="18942050" cy="461962"/>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Classification of solar cells </a:t>
            </a:r>
            <a:endParaRPr/>
          </a:p>
        </p:txBody>
      </p:sp>
      <p:sp>
        <p:nvSpPr>
          <p:cNvPr id="646" name="Google Shape;646;p70"/>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descr="A Review on Solar PV Cell and Its Evolution | SpringerLink" id="647" name="Google Shape;647;p70"/>
          <p:cNvPicPr preferRelativeResize="0"/>
          <p:nvPr/>
        </p:nvPicPr>
        <p:blipFill rotWithShape="1">
          <a:blip r:embed="rId3">
            <a:alphaModFix/>
          </a:blip>
          <a:srcRect b="0" l="0" r="0" t="0"/>
          <a:stretch/>
        </p:blipFill>
        <p:spPr>
          <a:xfrm>
            <a:off x="4565650" y="1768475"/>
            <a:ext cx="12115800" cy="89328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1"/>
          <p:cNvSpPr txBox="1"/>
          <p:nvPr>
            <p:ph type="title"/>
          </p:nvPr>
        </p:nvSpPr>
        <p:spPr>
          <a:xfrm>
            <a:off x="8713787" y="301625"/>
            <a:ext cx="2994025" cy="70008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3900"/>
              <a:buFont typeface="Arial"/>
              <a:buNone/>
            </a:pPr>
            <a:r>
              <a:rPr b="0" i="1" lang="en-US" sz="3900" u="none">
                <a:solidFill>
                  <a:srgbClr val="000000"/>
                </a:solidFill>
                <a:latin typeface="Arial"/>
                <a:ea typeface="Arial"/>
                <a:cs typeface="Arial"/>
                <a:sym typeface="Arial"/>
              </a:rPr>
              <a:t>Silicon</a:t>
            </a:r>
            <a:endParaRPr/>
          </a:p>
        </p:txBody>
      </p:sp>
      <p:pic>
        <p:nvPicPr>
          <p:cNvPr id="654" name="Google Shape;654;p71"/>
          <p:cNvPicPr preferRelativeResize="0"/>
          <p:nvPr/>
        </p:nvPicPr>
        <p:blipFill rotWithShape="1">
          <a:blip r:embed="rId3">
            <a:alphaModFix/>
          </a:blip>
          <a:srcRect b="0" l="0" r="0" t="0"/>
          <a:stretch/>
        </p:blipFill>
        <p:spPr>
          <a:xfrm>
            <a:off x="2724150" y="1146175"/>
            <a:ext cx="4397375" cy="4252912"/>
          </a:xfrm>
          <a:prstGeom prst="rect">
            <a:avLst/>
          </a:prstGeom>
          <a:noFill/>
          <a:ln>
            <a:noFill/>
          </a:ln>
        </p:spPr>
      </p:pic>
      <p:grpSp>
        <p:nvGrpSpPr>
          <p:cNvPr id="655" name="Google Shape;655;p71"/>
          <p:cNvGrpSpPr/>
          <p:nvPr/>
        </p:nvGrpSpPr>
        <p:grpSpPr>
          <a:xfrm>
            <a:off x="6157912" y="3895725"/>
            <a:ext cx="4648200" cy="5026025"/>
            <a:chOff x="2928" y="768"/>
            <a:chExt cx="2441" cy="2640"/>
          </a:xfrm>
        </p:grpSpPr>
        <p:sp>
          <p:nvSpPr>
            <p:cNvPr id="656" name="Google Shape;656;p71"/>
            <p:cNvSpPr/>
            <p:nvPr/>
          </p:nvSpPr>
          <p:spPr>
            <a:xfrm>
              <a:off x="2928" y="768"/>
              <a:ext cx="2441" cy="2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57" name="Google Shape;657;p71"/>
            <p:cNvSpPr/>
            <p:nvPr/>
          </p:nvSpPr>
          <p:spPr>
            <a:xfrm>
              <a:off x="3946" y="2039"/>
              <a:ext cx="393"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58" name="Google Shape;658;p71"/>
            <p:cNvSpPr/>
            <p:nvPr/>
          </p:nvSpPr>
          <p:spPr>
            <a:xfrm>
              <a:off x="3946" y="2039"/>
              <a:ext cx="393" cy="402"/>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59" name="Google Shape;659;p71"/>
            <p:cNvSpPr/>
            <p:nvPr/>
          </p:nvSpPr>
          <p:spPr>
            <a:xfrm>
              <a:off x="3762" y="1882"/>
              <a:ext cx="773" cy="747"/>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0" name="Google Shape;660;p71"/>
            <p:cNvSpPr/>
            <p:nvPr/>
          </p:nvSpPr>
          <p:spPr>
            <a:xfrm>
              <a:off x="4489" y="2307"/>
              <a:ext cx="84" cy="80"/>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1" name="Google Shape;661;p71"/>
            <p:cNvSpPr/>
            <p:nvPr/>
          </p:nvSpPr>
          <p:spPr>
            <a:xfrm>
              <a:off x="4180" y="1852"/>
              <a:ext cx="84"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2" name="Google Shape;662;p71"/>
            <p:cNvSpPr/>
            <p:nvPr/>
          </p:nvSpPr>
          <p:spPr>
            <a:xfrm>
              <a:off x="3712" y="2117"/>
              <a:ext cx="95" cy="7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3" name="Google Shape;663;p71"/>
            <p:cNvSpPr/>
            <p:nvPr/>
          </p:nvSpPr>
          <p:spPr>
            <a:xfrm>
              <a:off x="4029" y="1862"/>
              <a:ext cx="95" cy="6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4" name="Google Shape;664;p71"/>
            <p:cNvSpPr/>
            <p:nvPr/>
          </p:nvSpPr>
          <p:spPr>
            <a:xfrm>
              <a:off x="4050" y="2583"/>
              <a:ext cx="8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5" name="Google Shape;665;p71"/>
            <p:cNvSpPr/>
            <p:nvPr/>
          </p:nvSpPr>
          <p:spPr>
            <a:xfrm>
              <a:off x="3187" y="2017"/>
              <a:ext cx="397"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6" name="Google Shape;666;p71"/>
            <p:cNvSpPr/>
            <p:nvPr/>
          </p:nvSpPr>
          <p:spPr>
            <a:xfrm>
              <a:off x="3187" y="2017"/>
              <a:ext cx="397" cy="402"/>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7" name="Google Shape;667;p71"/>
            <p:cNvSpPr/>
            <p:nvPr/>
          </p:nvSpPr>
          <p:spPr>
            <a:xfrm>
              <a:off x="2993" y="1862"/>
              <a:ext cx="774" cy="748"/>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8" name="Google Shape;668;p71"/>
            <p:cNvSpPr/>
            <p:nvPr/>
          </p:nvSpPr>
          <p:spPr>
            <a:xfrm>
              <a:off x="2946" y="2175"/>
              <a:ext cx="95" cy="7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9" name="Google Shape;669;p71"/>
            <p:cNvSpPr/>
            <p:nvPr/>
          </p:nvSpPr>
          <p:spPr>
            <a:xfrm>
              <a:off x="3273" y="1830"/>
              <a:ext cx="85" cy="67"/>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0" name="Google Shape;670;p71"/>
            <p:cNvSpPr/>
            <p:nvPr/>
          </p:nvSpPr>
          <p:spPr>
            <a:xfrm>
              <a:off x="3252" y="2572"/>
              <a:ext cx="87" cy="7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1" name="Google Shape;671;p71"/>
            <p:cNvSpPr/>
            <p:nvPr/>
          </p:nvSpPr>
          <p:spPr>
            <a:xfrm>
              <a:off x="3913" y="1307"/>
              <a:ext cx="398" cy="40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2" name="Google Shape;672;p71"/>
            <p:cNvSpPr/>
            <p:nvPr/>
          </p:nvSpPr>
          <p:spPr>
            <a:xfrm>
              <a:off x="3917" y="1307"/>
              <a:ext cx="394" cy="403"/>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3" name="Google Shape;673;p71"/>
            <p:cNvSpPr/>
            <p:nvPr/>
          </p:nvSpPr>
          <p:spPr>
            <a:xfrm>
              <a:off x="3730" y="1150"/>
              <a:ext cx="782" cy="747"/>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4" name="Google Shape;674;p71"/>
            <p:cNvSpPr/>
            <p:nvPr/>
          </p:nvSpPr>
          <p:spPr>
            <a:xfrm>
              <a:off x="4457" y="1444"/>
              <a:ext cx="88" cy="78"/>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5" name="Google Shape;675;p71"/>
            <p:cNvSpPr/>
            <p:nvPr/>
          </p:nvSpPr>
          <p:spPr>
            <a:xfrm>
              <a:off x="3690" y="1414"/>
              <a:ext cx="9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6" name="Google Shape;676;p71"/>
            <p:cNvSpPr/>
            <p:nvPr/>
          </p:nvSpPr>
          <p:spPr>
            <a:xfrm>
              <a:off x="4050" y="1120"/>
              <a:ext cx="85" cy="6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7" name="Google Shape;677;p71"/>
            <p:cNvSpPr/>
            <p:nvPr/>
          </p:nvSpPr>
          <p:spPr>
            <a:xfrm>
              <a:off x="4712" y="2061"/>
              <a:ext cx="394"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8" name="Google Shape;678;p71"/>
            <p:cNvSpPr/>
            <p:nvPr/>
          </p:nvSpPr>
          <p:spPr>
            <a:xfrm>
              <a:off x="4712" y="2061"/>
              <a:ext cx="394" cy="402"/>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9" name="Google Shape;679;p71"/>
            <p:cNvSpPr/>
            <p:nvPr/>
          </p:nvSpPr>
          <p:spPr>
            <a:xfrm>
              <a:off x="4529" y="1893"/>
              <a:ext cx="772" cy="758"/>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0" name="Google Shape;680;p71"/>
            <p:cNvSpPr/>
            <p:nvPr/>
          </p:nvSpPr>
          <p:spPr>
            <a:xfrm>
              <a:off x="5234" y="2237"/>
              <a:ext cx="88" cy="76"/>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1" name="Google Shape;681;p71"/>
            <p:cNvSpPr/>
            <p:nvPr/>
          </p:nvSpPr>
          <p:spPr>
            <a:xfrm>
              <a:off x="4817" y="1869"/>
              <a:ext cx="85" cy="6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2" name="Google Shape;682;p71"/>
            <p:cNvSpPr/>
            <p:nvPr/>
          </p:nvSpPr>
          <p:spPr>
            <a:xfrm>
              <a:off x="4828" y="2605"/>
              <a:ext cx="84"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3" name="Google Shape;683;p71"/>
            <p:cNvSpPr/>
            <p:nvPr/>
          </p:nvSpPr>
          <p:spPr>
            <a:xfrm>
              <a:off x="3723" y="2267"/>
              <a:ext cx="84" cy="78"/>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4" name="Google Shape;684;p71"/>
            <p:cNvSpPr/>
            <p:nvPr/>
          </p:nvSpPr>
          <p:spPr>
            <a:xfrm>
              <a:off x="4500" y="3010"/>
              <a:ext cx="95" cy="78"/>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5" name="Google Shape;685;p71"/>
            <p:cNvSpPr txBox="1"/>
            <p:nvPr/>
          </p:nvSpPr>
          <p:spPr>
            <a:xfrm>
              <a:off x="4533" y="2966"/>
              <a:ext cx="102" cy="1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6" name="Google Shape;686;p71"/>
            <p:cNvSpPr txBox="1"/>
            <p:nvPr/>
          </p:nvSpPr>
          <p:spPr>
            <a:xfrm>
              <a:off x="4533" y="2969"/>
              <a:ext cx="32" cy="1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7" name="Google Shape;687;p71"/>
            <p:cNvSpPr txBox="1"/>
            <p:nvPr/>
          </p:nvSpPr>
          <p:spPr>
            <a:xfrm>
              <a:off x="4533" y="2977"/>
              <a:ext cx="72" cy="1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8" name="Google Shape;688;p71"/>
            <p:cNvSpPr txBox="1"/>
            <p:nvPr/>
          </p:nvSpPr>
          <p:spPr>
            <a:xfrm>
              <a:off x="4533" y="2984"/>
              <a:ext cx="61" cy="15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00"/>
                <a:buFont typeface="Verdana"/>
                <a:buNone/>
              </a:pPr>
              <a:r>
                <a:rPr b="0" i="0" lang="en-US" sz="1900" u="none">
                  <a:solidFill>
                    <a:srgbClr val="000000"/>
                  </a:solidFill>
                  <a:latin typeface="Verdana"/>
                  <a:ea typeface="Verdana"/>
                  <a:cs typeface="Verdana"/>
                  <a:sym typeface="Verdana"/>
                </a:rPr>
                <a:t>-</a:t>
              </a:r>
              <a:endParaRPr/>
            </a:p>
          </p:txBody>
        </p:sp>
        <p:sp>
          <p:nvSpPr>
            <p:cNvPr id="689" name="Google Shape;689;p71"/>
            <p:cNvSpPr/>
            <p:nvPr/>
          </p:nvSpPr>
          <p:spPr>
            <a:xfrm>
              <a:off x="3964" y="2782"/>
              <a:ext cx="397"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0" name="Google Shape;690;p71"/>
            <p:cNvSpPr/>
            <p:nvPr/>
          </p:nvSpPr>
          <p:spPr>
            <a:xfrm>
              <a:off x="3964" y="2782"/>
              <a:ext cx="397" cy="402"/>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1" name="Google Shape;691;p71"/>
            <p:cNvSpPr/>
            <p:nvPr/>
          </p:nvSpPr>
          <p:spPr>
            <a:xfrm>
              <a:off x="3770" y="2624"/>
              <a:ext cx="775" cy="747"/>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2" name="Google Shape;692;p71"/>
            <p:cNvSpPr/>
            <p:nvPr/>
          </p:nvSpPr>
          <p:spPr>
            <a:xfrm>
              <a:off x="3730" y="2859"/>
              <a:ext cx="88" cy="7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3" name="Google Shape;693;p71"/>
            <p:cNvSpPr/>
            <p:nvPr/>
          </p:nvSpPr>
          <p:spPr>
            <a:xfrm>
              <a:off x="4108" y="3326"/>
              <a:ext cx="88"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4" name="Google Shape;694;p71"/>
            <p:cNvSpPr/>
            <p:nvPr/>
          </p:nvSpPr>
          <p:spPr>
            <a:xfrm>
              <a:off x="4500" y="2910"/>
              <a:ext cx="8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5" name="Google Shape;695;p71"/>
            <p:cNvSpPr/>
            <p:nvPr/>
          </p:nvSpPr>
          <p:spPr>
            <a:xfrm>
              <a:off x="4180" y="2583"/>
              <a:ext cx="73"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6" name="Google Shape;696;p71"/>
            <p:cNvSpPr/>
            <p:nvPr/>
          </p:nvSpPr>
          <p:spPr>
            <a:xfrm>
              <a:off x="4684" y="1318"/>
              <a:ext cx="394" cy="40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7" name="Google Shape;697;p71"/>
            <p:cNvSpPr/>
            <p:nvPr/>
          </p:nvSpPr>
          <p:spPr>
            <a:xfrm>
              <a:off x="4684" y="1318"/>
              <a:ext cx="394" cy="403"/>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8" name="Google Shape;698;p71"/>
            <p:cNvSpPr/>
            <p:nvPr/>
          </p:nvSpPr>
          <p:spPr>
            <a:xfrm>
              <a:off x="4500" y="1160"/>
              <a:ext cx="771" cy="748"/>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9" name="Google Shape;699;p71"/>
            <p:cNvSpPr/>
            <p:nvPr/>
          </p:nvSpPr>
          <p:spPr>
            <a:xfrm>
              <a:off x="5217" y="1495"/>
              <a:ext cx="84" cy="7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0" name="Google Shape;700;p71"/>
            <p:cNvSpPr/>
            <p:nvPr/>
          </p:nvSpPr>
          <p:spPr>
            <a:xfrm>
              <a:off x="4806" y="1127"/>
              <a:ext cx="88" cy="6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1" name="Google Shape;701;p71"/>
            <p:cNvSpPr/>
            <p:nvPr/>
          </p:nvSpPr>
          <p:spPr>
            <a:xfrm>
              <a:off x="3403" y="1822"/>
              <a:ext cx="84"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2" name="Google Shape;702;p71"/>
            <p:cNvSpPr/>
            <p:nvPr/>
          </p:nvSpPr>
          <p:spPr>
            <a:xfrm>
              <a:off x="3158" y="1275"/>
              <a:ext cx="394" cy="405"/>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3" name="Google Shape;703;p71"/>
            <p:cNvSpPr/>
            <p:nvPr/>
          </p:nvSpPr>
          <p:spPr>
            <a:xfrm>
              <a:off x="3158" y="1275"/>
              <a:ext cx="394" cy="405"/>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4" name="Google Shape;704;p71"/>
            <p:cNvSpPr/>
            <p:nvPr/>
          </p:nvSpPr>
          <p:spPr>
            <a:xfrm>
              <a:off x="2963" y="1120"/>
              <a:ext cx="772" cy="748"/>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5" name="Google Shape;705;p71"/>
            <p:cNvSpPr/>
            <p:nvPr/>
          </p:nvSpPr>
          <p:spPr>
            <a:xfrm>
              <a:off x="2935" y="1455"/>
              <a:ext cx="84" cy="7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6" name="Google Shape;706;p71"/>
            <p:cNvSpPr/>
            <p:nvPr/>
          </p:nvSpPr>
          <p:spPr>
            <a:xfrm>
              <a:off x="3341" y="1087"/>
              <a:ext cx="89" cy="68"/>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7" name="Google Shape;707;p71"/>
            <p:cNvSpPr/>
            <p:nvPr/>
          </p:nvSpPr>
          <p:spPr>
            <a:xfrm>
              <a:off x="4467" y="1587"/>
              <a:ext cx="8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8" name="Google Shape;708;p71"/>
            <p:cNvSpPr/>
            <p:nvPr/>
          </p:nvSpPr>
          <p:spPr>
            <a:xfrm>
              <a:off x="3690" y="1546"/>
              <a:ext cx="85" cy="76"/>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9" name="Google Shape;709;p71"/>
            <p:cNvSpPr/>
            <p:nvPr/>
          </p:nvSpPr>
          <p:spPr>
            <a:xfrm>
              <a:off x="4947" y="1862"/>
              <a:ext cx="84" cy="76"/>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0" name="Google Shape;710;p71"/>
            <p:cNvSpPr/>
            <p:nvPr/>
          </p:nvSpPr>
          <p:spPr>
            <a:xfrm>
              <a:off x="3187" y="2771"/>
              <a:ext cx="397" cy="401"/>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1" name="Google Shape;711;p71"/>
            <p:cNvSpPr/>
            <p:nvPr/>
          </p:nvSpPr>
          <p:spPr>
            <a:xfrm>
              <a:off x="3187" y="2771"/>
              <a:ext cx="397" cy="401"/>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2" name="Google Shape;712;p71"/>
            <p:cNvSpPr/>
            <p:nvPr/>
          </p:nvSpPr>
          <p:spPr>
            <a:xfrm>
              <a:off x="3003" y="2613"/>
              <a:ext cx="772" cy="747"/>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3" name="Google Shape;713;p71"/>
            <p:cNvSpPr/>
            <p:nvPr/>
          </p:nvSpPr>
          <p:spPr>
            <a:xfrm>
              <a:off x="2953" y="2951"/>
              <a:ext cx="9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4" name="Google Shape;714;p71"/>
            <p:cNvSpPr/>
            <p:nvPr/>
          </p:nvSpPr>
          <p:spPr>
            <a:xfrm>
              <a:off x="3335" y="3315"/>
              <a:ext cx="83" cy="67"/>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5" name="Google Shape;715;p71"/>
            <p:cNvSpPr/>
            <p:nvPr/>
          </p:nvSpPr>
          <p:spPr>
            <a:xfrm>
              <a:off x="3730" y="2999"/>
              <a:ext cx="88" cy="78"/>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6" name="Google Shape;716;p71"/>
            <p:cNvSpPr/>
            <p:nvPr/>
          </p:nvSpPr>
          <p:spPr>
            <a:xfrm>
              <a:off x="3381" y="2572"/>
              <a:ext cx="88" cy="79"/>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7" name="Google Shape;717;p71"/>
            <p:cNvSpPr/>
            <p:nvPr/>
          </p:nvSpPr>
          <p:spPr>
            <a:xfrm>
              <a:off x="5267" y="2951"/>
              <a:ext cx="95"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8" name="Google Shape;718;p71"/>
            <p:cNvSpPr/>
            <p:nvPr/>
          </p:nvSpPr>
          <p:spPr>
            <a:xfrm>
              <a:off x="4723" y="2800"/>
              <a:ext cx="394" cy="406"/>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9" name="Google Shape;719;p71"/>
            <p:cNvSpPr/>
            <p:nvPr/>
          </p:nvSpPr>
          <p:spPr>
            <a:xfrm>
              <a:off x="4723" y="2800"/>
              <a:ext cx="394" cy="406"/>
            </a:xfrm>
            <a:prstGeom prst="ellipse">
              <a:avLst/>
            </a:prstGeom>
            <a:noFill/>
            <a:ln cap="flat" cmpd="sng" w="333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0" name="Google Shape;720;p71"/>
            <p:cNvSpPr/>
            <p:nvPr/>
          </p:nvSpPr>
          <p:spPr>
            <a:xfrm>
              <a:off x="4539" y="2635"/>
              <a:ext cx="773" cy="747"/>
            </a:xfrm>
            <a:prstGeom prst="ellipse">
              <a:avLst/>
            </a:prstGeom>
            <a:no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1" name="Google Shape;721;p71"/>
            <p:cNvSpPr/>
            <p:nvPr/>
          </p:nvSpPr>
          <p:spPr>
            <a:xfrm>
              <a:off x="4917" y="3337"/>
              <a:ext cx="85" cy="6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2" name="Google Shape;722;p71"/>
            <p:cNvSpPr/>
            <p:nvPr/>
          </p:nvSpPr>
          <p:spPr>
            <a:xfrm>
              <a:off x="4968" y="2605"/>
              <a:ext cx="85" cy="64"/>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3" name="Google Shape;723;p71"/>
            <p:cNvSpPr txBox="1"/>
            <p:nvPr/>
          </p:nvSpPr>
          <p:spPr>
            <a:xfrm>
              <a:off x="3276" y="1396"/>
              <a:ext cx="211" cy="1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4" name="Google Shape;724;p71"/>
            <p:cNvSpPr txBox="1"/>
            <p:nvPr/>
          </p:nvSpPr>
          <p:spPr>
            <a:xfrm>
              <a:off x="3276" y="1399"/>
              <a:ext cx="112" cy="1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5" name="Google Shape;725;p71"/>
            <p:cNvSpPr txBox="1"/>
            <p:nvPr/>
          </p:nvSpPr>
          <p:spPr>
            <a:xfrm>
              <a:off x="3276" y="1405"/>
              <a:ext cx="170"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6" name="Google Shape;726;p71"/>
            <p:cNvSpPr txBox="1"/>
            <p:nvPr/>
          </p:nvSpPr>
          <p:spPr>
            <a:xfrm>
              <a:off x="3276" y="1410"/>
              <a:ext cx="178"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27" name="Google Shape;727;p71"/>
            <p:cNvSpPr txBox="1"/>
            <p:nvPr/>
          </p:nvSpPr>
          <p:spPr>
            <a:xfrm>
              <a:off x="4047" y="1425"/>
              <a:ext cx="206" cy="1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8" name="Google Shape;728;p71"/>
            <p:cNvSpPr txBox="1"/>
            <p:nvPr/>
          </p:nvSpPr>
          <p:spPr>
            <a:xfrm>
              <a:off x="4047" y="1429"/>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9" name="Google Shape;729;p71"/>
            <p:cNvSpPr txBox="1"/>
            <p:nvPr/>
          </p:nvSpPr>
          <p:spPr>
            <a:xfrm>
              <a:off x="4047" y="1434"/>
              <a:ext cx="170"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0" name="Google Shape;730;p71"/>
            <p:cNvSpPr txBox="1"/>
            <p:nvPr/>
          </p:nvSpPr>
          <p:spPr>
            <a:xfrm>
              <a:off x="4047" y="1439"/>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31" name="Google Shape;731;p71"/>
            <p:cNvSpPr txBox="1"/>
            <p:nvPr/>
          </p:nvSpPr>
          <p:spPr>
            <a:xfrm>
              <a:off x="4792" y="1436"/>
              <a:ext cx="210" cy="1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2" name="Google Shape;732;p71"/>
            <p:cNvSpPr txBox="1"/>
            <p:nvPr/>
          </p:nvSpPr>
          <p:spPr>
            <a:xfrm>
              <a:off x="4792" y="1440"/>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3" name="Google Shape;733;p71"/>
            <p:cNvSpPr txBox="1"/>
            <p:nvPr/>
          </p:nvSpPr>
          <p:spPr>
            <a:xfrm>
              <a:off x="4792" y="1446"/>
              <a:ext cx="170"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4" name="Google Shape;734;p71"/>
            <p:cNvSpPr txBox="1"/>
            <p:nvPr/>
          </p:nvSpPr>
          <p:spPr>
            <a:xfrm>
              <a:off x="4792" y="1451"/>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35" name="Google Shape;735;p71"/>
            <p:cNvSpPr txBox="1"/>
            <p:nvPr/>
          </p:nvSpPr>
          <p:spPr>
            <a:xfrm>
              <a:off x="4824" y="2189"/>
              <a:ext cx="207" cy="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6" name="Google Shape;736;p71"/>
            <p:cNvSpPr txBox="1"/>
            <p:nvPr/>
          </p:nvSpPr>
          <p:spPr>
            <a:xfrm>
              <a:off x="4824" y="2194"/>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7" name="Google Shape;737;p71"/>
            <p:cNvSpPr txBox="1"/>
            <p:nvPr/>
          </p:nvSpPr>
          <p:spPr>
            <a:xfrm>
              <a:off x="4824" y="2199"/>
              <a:ext cx="170"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8" name="Google Shape;738;p71"/>
            <p:cNvSpPr txBox="1"/>
            <p:nvPr/>
          </p:nvSpPr>
          <p:spPr>
            <a:xfrm>
              <a:off x="4824" y="2204"/>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39" name="Google Shape;739;p71"/>
            <p:cNvSpPr txBox="1"/>
            <p:nvPr/>
          </p:nvSpPr>
          <p:spPr>
            <a:xfrm>
              <a:off x="4842" y="2921"/>
              <a:ext cx="207" cy="1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0" name="Google Shape;740;p71"/>
            <p:cNvSpPr txBox="1"/>
            <p:nvPr/>
          </p:nvSpPr>
          <p:spPr>
            <a:xfrm>
              <a:off x="4842" y="2925"/>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1" name="Google Shape;741;p71"/>
            <p:cNvSpPr txBox="1"/>
            <p:nvPr/>
          </p:nvSpPr>
          <p:spPr>
            <a:xfrm>
              <a:off x="4842" y="2930"/>
              <a:ext cx="170" cy="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2" name="Google Shape;742;p71"/>
            <p:cNvSpPr txBox="1"/>
            <p:nvPr/>
          </p:nvSpPr>
          <p:spPr>
            <a:xfrm>
              <a:off x="4842" y="2935"/>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43" name="Google Shape;743;p71"/>
            <p:cNvSpPr txBox="1"/>
            <p:nvPr/>
          </p:nvSpPr>
          <p:spPr>
            <a:xfrm>
              <a:off x="4086" y="2910"/>
              <a:ext cx="207" cy="1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4" name="Google Shape;744;p71"/>
            <p:cNvSpPr txBox="1"/>
            <p:nvPr/>
          </p:nvSpPr>
          <p:spPr>
            <a:xfrm>
              <a:off x="4086" y="2914"/>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5" name="Google Shape;745;p71"/>
            <p:cNvSpPr txBox="1"/>
            <p:nvPr/>
          </p:nvSpPr>
          <p:spPr>
            <a:xfrm>
              <a:off x="4086" y="2919"/>
              <a:ext cx="170" cy="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6" name="Google Shape;746;p71"/>
            <p:cNvSpPr txBox="1"/>
            <p:nvPr/>
          </p:nvSpPr>
          <p:spPr>
            <a:xfrm>
              <a:off x="4086" y="2924"/>
              <a:ext cx="176" cy="1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47" name="Google Shape;747;p71"/>
            <p:cNvSpPr txBox="1"/>
            <p:nvPr/>
          </p:nvSpPr>
          <p:spPr>
            <a:xfrm>
              <a:off x="3309" y="2149"/>
              <a:ext cx="207" cy="1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8" name="Google Shape;748;p71"/>
            <p:cNvSpPr txBox="1"/>
            <p:nvPr/>
          </p:nvSpPr>
          <p:spPr>
            <a:xfrm>
              <a:off x="3309" y="2153"/>
              <a:ext cx="111" cy="1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9" name="Google Shape;749;p71"/>
            <p:cNvSpPr txBox="1"/>
            <p:nvPr/>
          </p:nvSpPr>
          <p:spPr>
            <a:xfrm>
              <a:off x="3309" y="2158"/>
              <a:ext cx="170" cy="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0" name="Google Shape;750;p71"/>
            <p:cNvSpPr txBox="1"/>
            <p:nvPr/>
          </p:nvSpPr>
          <p:spPr>
            <a:xfrm>
              <a:off x="3309" y="2164"/>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51" name="Google Shape;751;p71"/>
            <p:cNvSpPr txBox="1"/>
            <p:nvPr/>
          </p:nvSpPr>
          <p:spPr>
            <a:xfrm>
              <a:off x="3317" y="2881"/>
              <a:ext cx="209" cy="1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2" name="Google Shape;752;p71"/>
            <p:cNvSpPr txBox="1"/>
            <p:nvPr/>
          </p:nvSpPr>
          <p:spPr>
            <a:xfrm>
              <a:off x="3317" y="2885"/>
              <a:ext cx="111"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3" name="Google Shape;753;p71"/>
            <p:cNvSpPr txBox="1"/>
            <p:nvPr/>
          </p:nvSpPr>
          <p:spPr>
            <a:xfrm>
              <a:off x="3317" y="2891"/>
              <a:ext cx="169"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4" name="Google Shape;754;p71"/>
            <p:cNvSpPr txBox="1"/>
            <p:nvPr/>
          </p:nvSpPr>
          <p:spPr>
            <a:xfrm>
              <a:off x="3317" y="2896"/>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55" name="Google Shape;755;p71"/>
            <p:cNvSpPr txBox="1"/>
            <p:nvPr/>
          </p:nvSpPr>
          <p:spPr>
            <a:xfrm>
              <a:off x="4047" y="2168"/>
              <a:ext cx="242" cy="1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6" name="Google Shape;756;p71"/>
            <p:cNvSpPr txBox="1"/>
            <p:nvPr/>
          </p:nvSpPr>
          <p:spPr>
            <a:xfrm>
              <a:off x="4071" y="2171"/>
              <a:ext cx="112" cy="1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7" name="Google Shape;757;p71"/>
            <p:cNvSpPr txBox="1"/>
            <p:nvPr/>
          </p:nvSpPr>
          <p:spPr>
            <a:xfrm>
              <a:off x="4071" y="2177"/>
              <a:ext cx="170" cy="1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8" name="Google Shape;758;p71"/>
            <p:cNvSpPr txBox="1"/>
            <p:nvPr/>
          </p:nvSpPr>
          <p:spPr>
            <a:xfrm>
              <a:off x="4071" y="2182"/>
              <a:ext cx="176" cy="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a:solidFill>
                    <a:srgbClr val="000000"/>
                  </a:solidFill>
                  <a:latin typeface="Verdana"/>
                  <a:ea typeface="Verdana"/>
                  <a:cs typeface="Verdana"/>
                  <a:sym typeface="Verdana"/>
                </a:rPr>
                <a:t>Si</a:t>
              </a:r>
              <a:endParaRPr/>
            </a:p>
          </p:txBody>
        </p:sp>
        <p:sp>
          <p:nvSpPr>
            <p:cNvPr id="759" name="Google Shape;759;p71"/>
            <p:cNvSpPr/>
            <p:nvPr/>
          </p:nvSpPr>
          <p:spPr>
            <a:xfrm>
              <a:off x="4480" y="2156"/>
              <a:ext cx="88" cy="75"/>
            </a:xfrm>
            <a:prstGeom prst="ellipse">
              <a:avLst/>
            </a:prstGeom>
            <a:solidFill>
              <a:srgbClr val="000000"/>
            </a:solidFill>
            <a:ln cap="flat" cmpd="sng" w="174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60" name="Google Shape;760;p71"/>
            <p:cNvGrpSpPr/>
            <p:nvPr/>
          </p:nvGrpSpPr>
          <p:grpSpPr>
            <a:xfrm>
              <a:off x="3634" y="1290"/>
              <a:ext cx="201" cy="448"/>
              <a:chOff x="3634" y="1290"/>
              <a:chExt cx="201" cy="448"/>
            </a:xfrm>
          </p:grpSpPr>
          <p:sp>
            <p:nvSpPr>
              <p:cNvPr id="761" name="Google Shape;761;p71"/>
              <p:cNvSpPr/>
              <p:nvPr/>
            </p:nvSpPr>
            <p:spPr>
              <a:xfrm>
                <a:off x="3697" y="1290"/>
                <a:ext cx="40" cy="21"/>
              </a:xfrm>
              <a:custGeom>
                <a:rect b="b" l="l" r="r" t="t"/>
                <a:pathLst>
                  <a:path extrusionOk="0" h="40" w="80">
                    <a:moveTo>
                      <a:pt x="77" y="10"/>
                    </a:moveTo>
                    <a:lnTo>
                      <a:pt x="77" y="8"/>
                    </a:lnTo>
                    <a:lnTo>
                      <a:pt x="78" y="7"/>
                    </a:lnTo>
                    <a:lnTo>
                      <a:pt x="80" y="5"/>
                    </a:lnTo>
                    <a:lnTo>
                      <a:pt x="78" y="3"/>
                    </a:lnTo>
                    <a:lnTo>
                      <a:pt x="77" y="2"/>
                    </a:lnTo>
                    <a:lnTo>
                      <a:pt x="75" y="0"/>
                    </a:lnTo>
                    <a:lnTo>
                      <a:pt x="54" y="2"/>
                    </a:lnTo>
                    <a:lnTo>
                      <a:pt x="34" y="8"/>
                    </a:lnTo>
                    <a:lnTo>
                      <a:pt x="33" y="10"/>
                    </a:lnTo>
                    <a:lnTo>
                      <a:pt x="14" y="20"/>
                    </a:lnTo>
                    <a:lnTo>
                      <a:pt x="1" y="32"/>
                    </a:lnTo>
                    <a:lnTo>
                      <a:pt x="0" y="33"/>
                    </a:lnTo>
                    <a:lnTo>
                      <a:pt x="0" y="35"/>
                    </a:lnTo>
                    <a:lnTo>
                      <a:pt x="0" y="37"/>
                    </a:lnTo>
                    <a:lnTo>
                      <a:pt x="0" y="39"/>
                    </a:lnTo>
                    <a:lnTo>
                      <a:pt x="1" y="40"/>
                    </a:lnTo>
                    <a:lnTo>
                      <a:pt x="3" y="40"/>
                    </a:lnTo>
                    <a:lnTo>
                      <a:pt x="5" y="40"/>
                    </a:lnTo>
                    <a:lnTo>
                      <a:pt x="6" y="40"/>
                    </a:lnTo>
                    <a:lnTo>
                      <a:pt x="19" y="28"/>
                    </a:lnTo>
                    <a:lnTo>
                      <a:pt x="37" y="18"/>
                    </a:lnTo>
                    <a:lnTo>
                      <a:pt x="36" y="13"/>
                    </a:lnTo>
                    <a:lnTo>
                      <a:pt x="36" y="18"/>
                    </a:lnTo>
                    <a:lnTo>
                      <a:pt x="55" y="12"/>
                    </a:lnTo>
                    <a:lnTo>
                      <a:pt x="77"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2" name="Google Shape;762;p71"/>
              <p:cNvSpPr/>
              <p:nvPr/>
            </p:nvSpPr>
            <p:spPr>
              <a:xfrm>
                <a:off x="3665" y="1316"/>
                <a:ext cx="26" cy="39"/>
              </a:xfrm>
              <a:custGeom>
                <a:rect b="b" l="l" r="r" t="t"/>
                <a:pathLst>
                  <a:path extrusionOk="0" h="77" w="52">
                    <a:moveTo>
                      <a:pt x="51" y="7"/>
                    </a:moveTo>
                    <a:lnTo>
                      <a:pt x="52" y="5"/>
                    </a:lnTo>
                    <a:lnTo>
                      <a:pt x="52" y="3"/>
                    </a:lnTo>
                    <a:lnTo>
                      <a:pt x="51" y="2"/>
                    </a:lnTo>
                    <a:lnTo>
                      <a:pt x="49" y="0"/>
                    </a:lnTo>
                    <a:lnTo>
                      <a:pt x="47" y="0"/>
                    </a:lnTo>
                    <a:lnTo>
                      <a:pt x="46" y="0"/>
                    </a:lnTo>
                    <a:lnTo>
                      <a:pt x="44" y="0"/>
                    </a:lnTo>
                    <a:lnTo>
                      <a:pt x="42" y="2"/>
                    </a:lnTo>
                    <a:lnTo>
                      <a:pt x="41" y="3"/>
                    </a:lnTo>
                    <a:lnTo>
                      <a:pt x="26" y="27"/>
                    </a:lnTo>
                    <a:lnTo>
                      <a:pt x="10" y="52"/>
                    </a:lnTo>
                    <a:lnTo>
                      <a:pt x="1" y="70"/>
                    </a:lnTo>
                    <a:lnTo>
                      <a:pt x="0" y="72"/>
                    </a:lnTo>
                    <a:lnTo>
                      <a:pt x="0" y="74"/>
                    </a:lnTo>
                    <a:lnTo>
                      <a:pt x="1" y="75"/>
                    </a:lnTo>
                    <a:lnTo>
                      <a:pt x="3" y="77"/>
                    </a:lnTo>
                    <a:lnTo>
                      <a:pt x="5" y="77"/>
                    </a:lnTo>
                    <a:lnTo>
                      <a:pt x="6" y="77"/>
                    </a:lnTo>
                    <a:lnTo>
                      <a:pt x="8" y="77"/>
                    </a:lnTo>
                    <a:lnTo>
                      <a:pt x="10" y="75"/>
                    </a:lnTo>
                    <a:lnTo>
                      <a:pt x="18" y="57"/>
                    </a:lnTo>
                    <a:lnTo>
                      <a:pt x="34" y="32"/>
                    </a:lnTo>
                    <a:lnTo>
                      <a:pt x="49" y="8"/>
                    </a:lnTo>
                    <a:lnTo>
                      <a:pt x="51"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3" name="Google Shape;763;p71"/>
              <p:cNvSpPr/>
              <p:nvPr/>
            </p:nvSpPr>
            <p:spPr>
              <a:xfrm>
                <a:off x="3647" y="1364"/>
                <a:ext cx="17" cy="43"/>
              </a:xfrm>
              <a:custGeom>
                <a:rect b="b" l="l" r="r" t="t"/>
                <a:pathLst>
                  <a:path extrusionOk="0" h="85" w="34">
                    <a:moveTo>
                      <a:pt x="34" y="5"/>
                    </a:moveTo>
                    <a:lnTo>
                      <a:pt x="34" y="3"/>
                    </a:lnTo>
                    <a:lnTo>
                      <a:pt x="33" y="1"/>
                    </a:lnTo>
                    <a:lnTo>
                      <a:pt x="31" y="0"/>
                    </a:lnTo>
                    <a:lnTo>
                      <a:pt x="29" y="0"/>
                    </a:lnTo>
                    <a:lnTo>
                      <a:pt x="28" y="0"/>
                    </a:lnTo>
                    <a:lnTo>
                      <a:pt x="26" y="0"/>
                    </a:lnTo>
                    <a:lnTo>
                      <a:pt x="24" y="1"/>
                    </a:lnTo>
                    <a:lnTo>
                      <a:pt x="24" y="3"/>
                    </a:lnTo>
                    <a:lnTo>
                      <a:pt x="19" y="18"/>
                    </a:lnTo>
                    <a:lnTo>
                      <a:pt x="8" y="52"/>
                    </a:lnTo>
                    <a:lnTo>
                      <a:pt x="0" y="80"/>
                    </a:lnTo>
                    <a:lnTo>
                      <a:pt x="0" y="82"/>
                    </a:lnTo>
                    <a:lnTo>
                      <a:pt x="0" y="83"/>
                    </a:lnTo>
                    <a:lnTo>
                      <a:pt x="1" y="85"/>
                    </a:lnTo>
                    <a:lnTo>
                      <a:pt x="3" y="85"/>
                    </a:lnTo>
                    <a:lnTo>
                      <a:pt x="5" y="85"/>
                    </a:lnTo>
                    <a:lnTo>
                      <a:pt x="6" y="85"/>
                    </a:lnTo>
                    <a:lnTo>
                      <a:pt x="8" y="83"/>
                    </a:lnTo>
                    <a:lnTo>
                      <a:pt x="10" y="82"/>
                    </a:lnTo>
                    <a:lnTo>
                      <a:pt x="18" y="53"/>
                    </a:lnTo>
                    <a:lnTo>
                      <a:pt x="29" y="20"/>
                    </a:lnTo>
                    <a:lnTo>
                      <a:pt x="3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4" name="Google Shape;764;p71"/>
              <p:cNvSpPr/>
              <p:nvPr/>
            </p:nvSpPr>
            <p:spPr>
              <a:xfrm>
                <a:off x="3637" y="1417"/>
                <a:ext cx="11" cy="45"/>
              </a:xfrm>
              <a:custGeom>
                <a:rect b="b" l="l" r="r" t="t"/>
                <a:pathLst>
                  <a:path extrusionOk="0" h="89" w="23">
                    <a:moveTo>
                      <a:pt x="23" y="5"/>
                    </a:moveTo>
                    <a:lnTo>
                      <a:pt x="23" y="4"/>
                    </a:lnTo>
                    <a:lnTo>
                      <a:pt x="21" y="2"/>
                    </a:lnTo>
                    <a:lnTo>
                      <a:pt x="20" y="0"/>
                    </a:lnTo>
                    <a:lnTo>
                      <a:pt x="18" y="0"/>
                    </a:lnTo>
                    <a:lnTo>
                      <a:pt x="16" y="0"/>
                    </a:lnTo>
                    <a:lnTo>
                      <a:pt x="15" y="0"/>
                    </a:lnTo>
                    <a:lnTo>
                      <a:pt x="13" y="2"/>
                    </a:lnTo>
                    <a:lnTo>
                      <a:pt x="13" y="4"/>
                    </a:lnTo>
                    <a:lnTo>
                      <a:pt x="10" y="22"/>
                    </a:lnTo>
                    <a:lnTo>
                      <a:pt x="2" y="62"/>
                    </a:lnTo>
                    <a:lnTo>
                      <a:pt x="0" y="84"/>
                    </a:lnTo>
                    <a:lnTo>
                      <a:pt x="0" y="86"/>
                    </a:lnTo>
                    <a:lnTo>
                      <a:pt x="0" y="87"/>
                    </a:lnTo>
                    <a:lnTo>
                      <a:pt x="2" y="89"/>
                    </a:lnTo>
                    <a:lnTo>
                      <a:pt x="3" y="89"/>
                    </a:lnTo>
                    <a:lnTo>
                      <a:pt x="5" y="89"/>
                    </a:lnTo>
                    <a:lnTo>
                      <a:pt x="7" y="89"/>
                    </a:lnTo>
                    <a:lnTo>
                      <a:pt x="8" y="87"/>
                    </a:lnTo>
                    <a:lnTo>
                      <a:pt x="10" y="86"/>
                    </a:lnTo>
                    <a:lnTo>
                      <a:pt x="12" y="64"/>
                    </a:lnTo>
                    <a:lnTo>
                      <a:pt x="20" y="24"/>
                    </a:lnTo>
                    <a:lnTo>
                      <a:pt x="23"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5" name="Google Shape;765;p71"/>
              <p:cNvSpPr/>
              <p:nvPr/>
            </p:nvSpPr>
            <p:spPr>
              <a:xfrm>
                <a:off x="3634" y="1472"/>
                <a:ext cx="6" cy="45"/>
              </a:xfrm>
              <a:custGeom>
                <a:rect b="b" l="l" r="r" t="t"/>
                <a:pathLst>
                  <a:path extrusionOk="0" h="91" w="14">
                    <a:moveTo>
                      <a:pt x="14" y="5"/>
                    </a:moveTo>
                    <a:lnTo>
                      <a:pt x="14" y="4"/>
                    </a:lnTo>
                    <a:lnTo>
                      <a:pt x="14" y="2"/>
                    </a:lnTo>
                    <a:lnTo>
                      <a:pt x="12" y="0"/>
                    </a:lnTo>
                    <a:lnTo>
                      <a:pt x="10" y="0"/>
                    </a:lnTo>
                    <a:lnTo>
                      <a:pt x="9" y="0"/>
                    </a:lnTo>
                    <a:lnTo>
                      <a:pt x="7" y="0"/>
                    </a:lnTo>
                    <a:lnTo>
                      <a:pt x="5" y="2"/>
                    </a:lnTo>
                    <a:lnTo>
                      <a:pt x="4" y="4"/>
                    </a:lnTo>
                    <a:lnTo>
                      <a:pt x="2" y="40"/>
                    </a:lnTo>
                    <a:lnTo>
                      <a:pt x="0" y="84"/>
                    </a:lnTo>
                    <a:lnTo>
                      <a:pt x="0" y="86"/>
                    </a:lnTo>
                    <a:lnTo>
                      <a:pt x="2" y="87"/>
                    </a:lnTo>
                    <a:lnTo>
                      <a:pt x="4" y="89"/>
                    </a:lnTo>
                    <a:lnTo>
                      <a:pt x="5" y="91"/>
                    </a:lnTo>
                    <a:lnTo>
                      <a:pt x="7" y="91"/>
                    </a:lnTo>
                    <a:lnTo>
                      <a:pt x="9" y="89"/>
                    </a:lnTo>
                    <a:lnTo>
                      <a:pt x="10" y="87"/>
                    </a:lnTo>
                    <a:lnTo>
                      <a:pt x="10" y="86"/>
                    </a:lnTo>
                    <a:lnTo>
                      <a:pt x="12" y="42"/>
                    </a:lnTo>
                    <a:lnTo>
                      <a:pt x="1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6" name="Google Shape;766;p71"/>
              <p:cNvSpPr/>
              <p:nvPr/>
            </p:nvSpPr>
            <p:spPr>
              <a:xfrm>
                <a:off x="3634" y="1527"/>
                <a:ext cx="8" cy="45"/>
              </a:xfrm>
              <a:custGeom>
                <a:rect b="b" l="l" r="r" t="t"/>
                <a:pathLst>
                  <a:path extrusionOk="0" h="90" w="17">
                    <a:moveTo>
                      <a:pt x="10" y="5"/>
                    </a:moveTo>
                    <a:lnTo>
                      <a:pt x="10" y="3"/>
                    </a:lnTo>
                    <a:lnTo>
                      <a:pt x="10" y="2"/>
                    </a:lnTo>
                    <a:lnTo>
                      <a:pt x="9" y="0"/>
                    </a:lnTo>
                    <a:lnTo>
                      <a:pt x="7" y="0"/>
                    </a:lnTo>
                    <a:lnTo>
                      <a:pt x="5" y="0"/>
                    </a:lnTo>
                    <a:lnTo>
                      <a:pt x="4" y="0"/>
                    </a:lnTo>
                    <a:lnTo>
                      <a:pt x="2" y="2"/>
                    </a:lnTo>
                    <a:lnTo>
                      <a:pt x="0" y="3"/>
                    </a:lnTo>
                    <a:lnTo>
                      <a:pt x="2" y="20"/>
                    </a:lnTo>
                    <a:lnTo>
                      <a:pt x="2" y="22"/>
                    </a:lnTo>
                    <a:lnTo>
                      <a:pt x="4" y="65"/>
                    </a:lnTo>
                    <a:lnTo>
                      <a:pt x="7" y="85"/>
                    </a:lnTo>
                    <a:lnTo>
                      <a:pt x="7" y="87"/>
                    </a:lnTo>
                    <a:lnTo>
                      <a:pt x="9" y="89"/>
                    </a:lnTo>
                    <a:lnTo>
                      <a:pt x="10" y="90"/>
                    </a:lnTo>
                    <a:lnTo>
                      <a:pt x="12" y="90"/>
                    </a:lnTo>
                    <a:lnTo>
                      <a:pt x="14" y="89"/>
                    </a:lnTo>
                    <a:lnTo>
                      <a:pt x="15" y="87"/>
                    </a:lnTo>
                    <a:lnTo>
                      <a:pt x="17" y="85"/>
                    </a:lnTo>
                    <a:lnTo>
                      <a:pt x="17" y="84"/>
                    </a:lnTo>
                    <a:lnTo>
                      <a:pt x="14" y="64"/>
                    </a:lnTo>
                    <a:lnTo>
                      <a:pt x="12" y="20"/>
                    </a:lnTo>
                    <a:lnTo>
                      <a:pt x="7" y="20"/>
                    </a:lnTo>
                    <a:lnTo>
                      <a:pt x="12" y="22"/>
                    </a:lnTo>
                    <a:lnTo>
                      <a:pt x="1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7" name="Google Shape;767;p71"/>
              <p:cNvSpPr/>
              <p:nvPr/>
            </p:nvSpPr>
            <p:spPr>
              <a:xfrm>
                <a:off x="3639" y="1582"/>
                <a:ext cx="13" cy="45"/>
              </a:xfrm>
              <a:custGeom>
                <a:rect b="b" l="l" r="r" t="t"/>
                <a:pathLst>
                  <a:path extrusionOk="0" h="89" w="27">
                    <a:moveTo>
                      <a:pt x="10" y="3"/>
                    </a:moveTo>
                    <a:lnTo>
                      <a:pt x="10" y="1"/>
                    </a:lnTo>
                    <a:lnTo>
                      <a:pt x="9" y="0"/>
                    </a:lnTo>
                    <a:lnTo>
                      <a:pt x="7" y="0"/>
                    </a:lnTo>
                    <a:lnTo>
                      <a:pt x="5" y="0"/>
                    </a:lnTo>
                    <a:lnTo>
                      <a:pt x="4" y="0"/>
                    </a:lnTo>
                    <a:lnTo>
                      <a:pt x="2" y="1"/>
                    </a:lnTo>
                    <a:lnTo>
                      <a:pt x="0" y="3"/>
                    </a:lnTo>
                    <a:lnTo>
                      <a:pt x="0" y="5"/>
                    </a:lnTo>
                    <a:lnTo>
                      <a:pt x="7" y="37"/>
                    </a:lnTo>
                    <a:lnTo>
                      <a:pt x="15" y="75"/>
                    </a:lnTo>
                    <a:lnTo>
                      <a:pt x="17" y="83"/>
                    </a:lnTo>
                    <a:lnTo>
                      <a:pt x="17" y="85"/>
                    </a:lnTo>
                    <a:lnTo>
                      <a:pt x="18" y="87"/>
                    </a:lnTo>
                    <a:lnTo>
                      <a:pt x="20" y="89"/>
                    </a:lnTo>
                    <a:lnTo>
                      <a:pt x="22" y="89"/>
                    </a:lnTo>
                    <a:lnTo>
                      <a:pt x="23" y="87"/>
                    </a:lnTo>
                    <a:lnTo>
                      <a:pt x="25" y="85"/>
                    </a:lnTo>
                    <a:lnTo>
                      <a:pt x="27" y="83"/>
                    </a:lnTo>
                    <a:lnTo>
                      <a:pt x="27" y="82"/>
                    </a:lnTo>
                    <a:lnTo>
                      <a:pt x="25" y="73"/>
                    </a:lnTo>
                    <a:lnTo>
                      <a:pt x="17" y="35"/>
                    </a:lnTo>
                    <a:lnTo>
                      <a:pt x="1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8" name="Google Shape;768;p71"/>
              <p:cNvSpPr/>
              <p:nvPr/>
            </p:nvSpPr>
            <p:spPr>
              <a:xfrm>
                <a:off x="3651" y="1636"/>
                <a:ext cx="19" cy="43"/>
              </a:xfrm>
              <a:custGeom>
                <a:rect b="b" l="l" r="r" t="t"/>
                <a:pathLst>
                  <a:path extrusionOk="0" h="85" w="38">
                    <a:moveTo>
                      <a:pt x="10" y="3"/>
                    </a:moveTo>
                    <a:lnTo>
                      <a:pt x="8" y="2"/>
                    </a:lnTo>
                    <a:lnTo>
                      <a:pt x="6" y="0"/>
                    </a:lnTo>
                    <a:lnTo>
                      <a:pt x="5" y="0"/>
                    </a:lnTo>
                    <a:lnTo>
                      <a:pt x="3" y="0"/>
                    </a:lnTo>
                    <a:lnTo>
                      <a:pt x="2" y="0"/>
                    </a:lnTo>
                    <a:lnTo>
                      <a:pt x="0" y="2"/>
                    </a:lnTo>
                    <a:lnTo>
                      <a:pt x="0" y="3"/>
                    </a:lnTo>
                    <a:lnTo>
                      <a:pt x="0" y="5"/>
                    </a:lnTo>
                    <a:lnTo>
                      <a:pt x="11" y="40"/>
                    </a:lnTo>
                    <a:lnTo>
                      <a:pt x="23" y="70"/>
                    </a:lnTo>
                    <a:lnTo>
                      <a:pt x="25" y="72"/>
                    </a:lnTo>
                    <a:lnTo>
                      <a:pt x="29" y="82"/>
                    </a:lnTo>
                    <a:lnTo>
                      <a:pt x="31" y="84"/>
                    </a:lnTo>
                    <a:lnTo>
                      <a:pt x="33" y="85"/>
                    </a:lnTo>
                    <a:lnTo>
                      <a:pt x="34" y="85"/>
                    </a:lnTo>
                    <a:lnTo>
                      <a:pt x="36" y="84"/>
                    </a:lnTo>
                    <a:lnTo>
                      <a:pt x="38" y="82"/>
                    </a:lnTo>
                    <a:lnTo>
                      <a:pt x="38" y="80"/>
                    </a:lnTo>
                    <a:lnTo>
                      <a:pt x="38" y="79"/>
                    </a:lnTo>
                    <a:lnTo>
                      <a:pt x="38" y="77"/>
                    </a:lnTo>
                    <a:lnTo>
                      <a:pt x="33" y="67"/>
                    </a:lnTo>
                    <a:lnTo>
                      <a:pt x="28" y="70"/>
                    </a:lnTo>
                    <a:lnTo>
                      <a:pt x="33" y="69"/>
                    </a:lnTo>
                    <a:lnTo>
                      <a:pt x="21" y="39"/>
                    </a:lnTo>
                    <a:lnTo>
                      <a:pt x="1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69" name="Google Shape;769;p71"/>
              <p:cNvSpPr/>
              <p:nvPr/>
            </p:nvSpPr>
            <p:spPr>
              <a:xfrm>
                <a:off x="3672" y="1686"/>
                <a:ext cx="29" cy="37"/>
              </a:xfrm>
              <a:custGeom>
                <a:rect b="b" l="l" r="r" t="t"/>
                <a:pathLst>
                  <a:path extrusionOk="0" h="73" w="57">
                    <a:moveTo>
                      <a:pt x="8" y="3"/>
                    </a:moveTo>
                    <a:lnTo>
                      <a:pt x="6" y="1"/>
                    </a:lnTo>
                    <a:lnTo>
                      <a:pt x="4" y="0"/>
                    </a:lnTo>
                    <a:lnTo>
                      <a:pt x="3" y="0"/>
                    </a:lnTo>
                    <a:lnTo>
                      <a:pt x="1" y="1"/>
                    </a:lnTo>
                    <a:lnTo>
                      <a:pt x="0" y="3"/>
                    </a:lnTo>
                    <a:lnTo>
                      <a:pt x="0" y="5"/>
                    </a:lnTo>
                    <a:lnTo>
                      <a:pt x="0" y="6"/>
                    </a:lnTo>
                    <a:lnTo>
                      <a:pt x="0" y="8"/>
                    </a:lnTo>
                    <a:lnTo>
                      <a:pt x="11" y="25"/>
                    </a:lnTo>
                    <a:lnTo>
                      <a:pt x="26" y="48"/>
                    </a:lnTo>
                    <a:lnTo>
                      <a:pt x="44" y="67"/>
                    </a:lnTo>
                    <a:lnTo>
                      <a:pt x="45" y="68"/>
                    </a:lnTo>
                    <a:lnTo>
                      <a:pt x="50" y="72"/>
                    </a:lnTo>
                    <a:lnTo>
                      <a:pt x="52" y="73"/>
                    </a:lnTo>
                    <a:lnTo>
                      <a:pt x="54" y="73"/>
                    </a:lnTo>
                    <a:lnTo>
                      <a:pt x="55" y="72"/>
                    </a:lnTo>
                    <a:lnTo>
                      <a:pt x="57" y="70"/>
                    </a:lnTo>
                    <a:lnTo>
                      <a:pt x="57" y="68"/>
                    </a:lnTo>
                    <a:lnTo>
                      <a:pt x="57" y="67"/>
                    </a:lnTo>
                    <a:lnTo>
                      <a:pt x="57" y="65"/>
                    </a:lnTo>
                    <a:lnTo>
                      <a:pt x="55" y="63"/>
                    </a:lnTo>
                    <a:lnTo>
                      <a:pt x="50" y="60"/>
                    </a:lnTo>
                    <a:lnTo>
                      <a:pt x="47" y="63"/>
                    </a:lnTo>
                    <a:lnTo>
                      <a:pt x="52" y="62"/>
                    </a:lnTo>
                    <a:lnTo>
                      <a:pt x="34" y="43"/>
                    </a:lnTo>
                    <a:lnTo>
                      <a:pt x="19" y="20"/>
                    </a:lnTo>
                    <a:lnTo>
                      <a:pt x="8"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0" name="Google Shape;770;p71"/>
              <p:cNvSpPr/>
              <p:nvPr/>
            </p:nvSpPr>
            <p:spPr>
              <a:xfrm>
                <a:off x="3708" y="1727"/>
                <a:ext cx="43" cy="11"/>
              </a:xfrm>
              <a:custGeom>
                <a:rect b="b" l="l" r="r" t="t"/>
                <a:pathLst>
                  <a:path extrusionOk="0" h="24" w="85">
                    <a:moveTo>
                      <a:pt x="8" y="0"/>
                    </a:moveTo>
                    <a:lnTo>
                      <a:pt x="6" y="0"/>
                    </a:lnTo>
                    <a:lnTo>
                      <a:pt x="5" y="0"/>
                    </a:lnTo>
                    <a:lnTo>
                      <a:pt x="3" y="0"/>
                    </a:lnTo>
                    <a:lnTo>
                      <a:pt x="1" y="2"/>
                    </a:lnTo>
                    <a:lnTo>
                      <a:pt x="0" y="3"/>
                    </a:lnTo>
                    <a:lnTo>
                      <a:pt x="0" y="5"/>
                    </a:lnTo>
                    <a:lnTo>
                      <a:pt x="1" y="7"/>
                    </a:lnTo>
                    <a:lnTo>
                      <a:pt x="3" y="8"/>
                    </a:lnTo>
                    <a:lnTo>
                      <a:pt x="10" y="14"/>
                    </a:lnTo>
                    <a:lnTo>
                      <a:pt x="11" y="15"/>
                    </a:lnTo>
                    <a:lnTo>
                      <a:pt x="31" y="22"/>
                    </a:lnTo>
                    <a:lnTo>
                      <a:pt x="52" y="24"/>
                    </a:lnTo>
                    <a:lnTo>
                      <a:pt x="72" y="22"/>
                    </a:lnTo>
                    <a:lnTo>
                      <a:pt x="73" y="22"/>
                    </a:lnTo>
                    <a:lnTo>
                      <a:pt x="82" y="19"/>
                    </a:lnTo>
                    <a:lnTo>
                      <a:pt x="83" y="17"/>
                    </a:lnTo>
                    <a:lnTo>
                      <a:pt x="85" y="15"/>
                    </a:lnTo>
                    <a:lnTo>
                      <a:pt x="85" y="14"/>
                    </a:lnTo>
                    <a:lnTo>
                      <a:pt x="85" y="12"/>
                    </a:lnTo>
                    <a:lnTo>
                      <a:pt x="85" y="10"/>
                    </a:lnTo>
                    <a:lnTo>
                      <a:pt x="83" y="8"/>
                    </a:lnTo>
                    <a:lnTo>
                      <a:pt x="82" y="8"/>
                    </a:lnTo>
                    <a:lnTo>
                      <a:pt x="80" y="8"/>
                    </a:lnTo>
                    <a:lnTo>
                      <a:pt x="72" y="12"/>
                    </a:lnTo>
                    <a:lnTo>
                      <a:pt x="72" y="17"/>
                    </a:lnTo>
                    <a:lnTo>
                      <a:pt x="73" y="12"/>
                    </a:lnTo>
                    <a:lnTo>
                      <a:pt x="54" y="14"/>
                    </a:lnTo>
                    <a:lnTo>
                      <a:pt x="32" y="12"/>
                    </a:lnTo>
                    <a:lnTo>
                      <a:pt x="13" y="5"/>
                    </a:lnTo>
                    <a:lnTo>
                      <a:pt x="13" y="10"/>
                    </a:lnTo>
                    <a:lnTo>
                      <a:pt x="14" y="5"/>
                    </a:lnTo>
                    <a:lnTo>
                      <a:pt x="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1" name="Google Shape;771;p71"/>
              <p:cNvSpPr/>
              <p:nvPr/>
            </p:nvSpPr>
            <p:spPr>
              <a:xfrm>
                <a:off x="3760" y="1696"/>
                <a:ext cx="32" cy="33"/>
              </a:xfrm>
              <a:custGeom>
                <a:rect b="b" l="l" r="r" t="t"/>
                <a:pathLst>
                  <a:path extrusionOk="0" h="67" w="64">
                    <a:moveTo>
                      <a:pt x="2" y="59"/>
                    </a:moveTo>
                    <a:lnTo>
                      <a:pt x="0" y="60"/>
                    </a:lnTo>
                    <a:lnTo>
                      <a:pt x="0" y="62"/>
                    </a:lnTo>
                    <a:lnTo>
                      <a:pt x="0" y="64"/>
                    </a:lnTo>
                    <a:lnTo>
                      <a:pt x="0" y="65"/>
                    </a:lnTo>
                    <a:lnTo>
                      <a:pt x="2" y="67"/>
                    </a:lnTo>
                    <a:lnTo>
                      <a:pt x="3" y="67"/>
                    </a:lnTo>
                    <a:lnTo>
                      <a:pt x="5" y="67"/>
                    </a:lnTo>
                    <a:lnTo>
                      <a:pt x="7" y="67"/>
                    </a:lnTo>
                    <a:lnTo>
                      <a:pt x="10" y="65"/>
                    </a:lnTo>
                    <a:lnTo>
                      <a:pt x="28" y="50"/>
                    </a:lnTo>
                    <a:lnTo>
                      <a:pt x="29" y="49"/>
                    </a:lnTo>
                    <a:lnTo>
                      <a:pt x="47" y="30"/>
                    </a:lnTo>
                    <a:lnTo>
                      <a:pt x="62" y="8"/>
                    </a:lnTo>
                    <a:lnTo>
                      <a:pt x="64" y="7"/>
                    </a:lnTo>
                    <a:lnTo>
                      <a:pt x="64" y="5"/>
                    </a:lnTo>
                    <a:lnTo>
                      <a:pt x="62" y="3"/>
                    </a:lnTo>
                    <a:lnTo>
                      <a:pt x="61" y="2"/>
                    </a:lnTo>
                    <a:lnTo>
                      <a:pt x="59" y="0"/>
                    </a:lnTo>
                    <a:lnTo>
                      <a:pt x="57" y="0"/>
                    </a:lnTo>
                    <a:lnTo>
                      <a:pt x="56" y="2"/>
                    </a:lnTo>
                    <a:lnTo>
                      <a:pt x="54" y="3"/>
                    </a:lnTo>
                    <a:lnTo>
                      <a:pt x="39" y="25"/>
                    </a:lnTo>
                    <a:lnTo>
                      <a:pt x="21" y="44"/>
                    </a:lnTo>
                    <a:lnTo>
                      <a:pt x="26" y="45"/>
                    </a:lnTo>
                    <a:lnTo>
                      <a:pt x="23" y="42"/>
                    </a:lnTo>
                    <a:lnTo>
                      <a:pt x="5" y="57"/>
                    </a:lnTo>
                    <a:lnTo>
                      <a:pt x="2"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2" name="Google Shape;772;p71"/>
              <p:cNvSpPr/>
              <p:nvPr/>
            </p:nvSpPr>
            <p:spPr>
              <a:xfrm>
                <a:off x="3794" y="1646"/>
                <a:ext cx="21" cy="42"/>
              </a:xfrm>
              <a:custGeom>
                <a:rect b="b" l="l" r="r" t="t"/>
                <a:pathLst>
                  <a:path extrusionOk="0" h="84" w="41">
                    <a:moveTo>
                      <a:pt x="1" y="76"/>
                    </a:moveTo>
                    <a:lnTo>
                      <a:pt x="0" y="77"/>
                    </a:lnTo>
                    <a:lnTo>
                      <a:pt x="0" y="79"/>
                    </a:lnTo>
                    <a:lnTo>
                      <a:pt x="1" y="81"/>
                    </a:lnTo>
                    <a:lnTo>
                      <a:pt x="3" y="82"/>
                    </a:lnTo>
                    <a:lnTo>
                      <a:pt x="5" y="84"/>
                    </a:lnTo>
                    <a:lnTo>
                      <a:pt x="6" y="84"/>
                    </a:lnTo>
                    <a:lnTo>
                      <a:pt x="8" y="82"/>
                    </a:lnTo>
                    <a:lnTo>
                      <a:pt x="10" y="81"/>
                    </a:lnTo>
                    <a:lnTo>
                      <a:pt x="23" y="52"/>
                    </a:lnTo>
                    <a:lnTo>
                      <a:pt x="24" y="50"/>
                    </a:lnTo>
                    <a:lnTo>
                      <a:pt x="38" y="20"/>
                    </a:lnTo>
                    <a:lnTo>
                      <a:pt x="41" y="5"/>
                    </a:lnTo>
                    <a:lnTo>
                      <a:pt x="41" y="3"/>
                    </a:lnTo>
                    <a:lnTo>
                      <a:pt x="41" y="2"/>
                    </a:lnTo>
                    <a:lnTo>
                      <a:pt x="39" y="0"/>
                    </a:lnTo>
                    <a:lnTo>
                      <a:pt x="38" y="0"/>
                    </a:lnTo>
                    <a:lnTo>
                      <a:pt x="36" y="0"/>
                    </a:lnTo>
                    <a:lnTo>
                      <a:pt x="34" y="0"/>
                    </a:lnTo>
                    <a:lnTo>
                      <a:pt x="33" y="2"/>
                    </a:lnTo>
                    <a:lnTo>
                      <a:pt x="31" y="3"/>
                    </a:lnTo>
                    <a:lnTo>
                      <a:pt x="28" y="19"/>
                    </a:lnTo>
                    <a:lnTo>
                      <a:pt x="15" y="49"/>
                    </a:lnTo>
                    <a:lnTo>
                      <a:pt x="19" y="50"/>
                    </a:lnTo>
                    <a:lnTo>
                      <a:pt x="15" y="47"/>
                    </a:lnTo>
                    <a:lnTo>
                      <a:pt x="1" y="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3" name="Google Shape;773;p71"/>
              <p:cNvSpPr/>
              <p:nvPr/>
            </p:nvSpPr>
            <p:spPr>
              <a:xfrm>
                <a:off x="3815" y="1592"/>
                <a:ext cx="14" cy="45"/>
              </a:xfrm>
              <a:custGeom>
                <a:rect b="b" l="l" r="r" t="t"/>
                <a:pathLst>
                  <a:path extrusionOk="0" h="89" w="28">
                    <a:moveTo>
                      <a:pt x="0" y="82"/>
                    </a:moveTo>
                    <a:lnTo>
                      <a:pt x="0" y="84"/>
                    </a:lnTo>
                    <a:lnTo>
                      <a:pt x="0" y="85"/>
                    </a:lnTo>
                    <a:lnTo>
                      <a:pt x="1" y="87"/>
                    </a:lnTo>
                    <a:lnTo>
                      <a:pt x="3" y="89"/>
                    </a:lnTo>
                    <a:lnTo>
                      <a:pt x="5" y="89"/>
                    </a:lnTo>
                    <a:lnTo>
                      <a:pt x="6" y="87"/>
                    </a:lnTo>
                    <a:lnTo>
                      <a:pt x="8" y="85"/>
                    </a:lnTo>
                    <a:lnTo>
                      <a:pt x="10" y="84"/>
                    </a:lnTo>
                    <a:lnTo>
                      <a:pt x="16" y="55"/>
                    </a:lnTo>
                    <a:lnTo>
                      <a:pt x="26" y="17"/>
                    </a:lnTo>
                    <a:lnTo>
                      <a:pt x="28" y="5"/>
                    </a:lnTo>
                    <a:lnTo>
                      <a:pt x="28" y="3"/>
                    </a:lnTo>
                    <a:lnTo>
                      <a:pt x="26" y="1"/>
                    </a:lnTo>
                    <a:lnTo>
                      <a:pt x="24" y="0"/>
                    </a:lnTo>
                    <a:lnTo>
                      <a:pt x="23" y="0"/>
                    </a:lnTo>
                    <a:lnTo>
                      <a:pt x="21" y="0"/>
                    </a:lnTo>
                    <a:lnTo>
                      <a:pt x="19" y="0"/>
                    </a:lnTo>
                    <a:lnTo>
                      <a:pt x="18" y="1"/>
                    </a:lnTo>
                    <a:lnTo>
                      <a:pt x="18" y="3"/>
                    </a:lnTo>
                    <a:lnTo>
                      <a:pt x="16" y="15"/>
                    </a:lnTo>
                    <a:lnTo>
                      <a:pt x="6" y="53"/>
                    </a:lnTo>
                    <a:lnTo>
                      <a:pt x="0" y="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4" name="Google Shape;774;p71"/>
              <p:cNvSpPr/>
              <p:nvPr/>
            </p:nvSpPr>
            <p:spPr>
              <a:xfrm>
                <a:off x="3826" y="1537"/>
                <a:ext cx="9" cy="45"/>
              </a:xfrm>
              <a:custGeom>
                <a:rect b="b" l="l" r="r" t="t"/>
                <a:pathLst>
                  <a:path extrusionOk="0" h="91" w="16">
                    <a:moveTo>
                      <a:pt x="0" y="86"/>
                    </a:moveTo>
                    <a:lnTo>
                      <a:pt x="0" y="87"/>
                    </a:lnTo>
                    <a:lnTo>
                      <a:pt x="0" y="89"/>
                    </a:lnTo>
                    <a:lnTo>
                      <a:pt x="1" y="91"/>
                    </a:lnTo>
                    <a:lnTo>
                      <a:pt x="3" y="91"/>
                    </a:lnTo>
                    <a:lnTo>
                      <a:pt x="5" y="91"/>
                    </a:lnTo>
                    <a:lnTo>
                      <a:pt x="6" y="91"/>
                    </a:lnTo>
                    <a:lnTo>
                      <a:pt x="8" y="89"/>
                    </a:lnTo>
                    <a:lnTo>
                      <a:pt x="10" y="87"/>
                    </a:lnTo>
                    <a:lnTo>
                      <a:pt x="14" y="45"/>
                    </a:lnTo>
                    <a:lnTo>
                      <a:pt x="16" y="7"/>
                    </a:lnTo>
                    <a:lnTo>
                      <a:pt x="16" y="5"/>
                    </a:lnTo>
                    <a:lnTo>
                      <a:pt x="16" y="3"/>
                    </a:lnTo>
                    <a:lnTo>
                      <a:pt x="14" y="2"/>
                    </a:lnTo>
                    <a:lnTo>
                      <a:pt x="13" y="0"/>
                    </a:lnTo>
                    <a:lnTo>
                      <a:pt x="11" y="0"/>
                    </a:lnTo>
                    <a:lnTo>
                      <a:pt x="10" y="2"/>
                    </a:lnTo>
                    <a:lnTo>
                      <a:pt x="8" y="3"/>
                    </a:lnTo>
                    <a:lnTo>
                      <a:pt x="6" y="5"/>
                    </a:lnTo>
                    <a:lnTo>
                      <a:pt x="5" y="44"/>
                    </a:lnTo>
                    <a:lnTo>
                      <a:pt x="0" y="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5" name="Google Shape;775;p71"/>
              <p:cNvSpPr/>
              <p:nvPr/>
            </p:nvSpPr>
            <p:spPr>
              <a:xfrm>
                <a:off x="3830" y="1482"/>
                <a:ext cx="5" cy="45"/>
              </a:xfrm>
              <a:custGeom>
                <a:rect b="b" l="l" r="r" t="t"/>
                <a:pathLst>
                  <a:path extrusionOk="0" h="91" w="12">
                    <a:moveTo>
                      <a:pt x="2" y="88"/>
                    </a:moveTo>
                    <a:lnTo>
                      <a:pt x="2" y="89"/>
                    </a:lnTo>
                    <a:lnTo>
                      <a:pt x="4" y="91"/>
                    </a:lnTo>
                    <a:lnTo>
                      <a:pt x="5" y="91"/>
                    </a:lnTo>
                    <a:lnTo>
                      <a:pt x="7" y="91"/>
                    </a:lnTo>
                    <a:lnTo>
                      <a:pt x="8" y="91"/>
                    </a:lnTo>
                    <a:lnTo>
                      <a:pt x="10" y="89"/>
                    </a:lnTo>
                    <a:lnTo>
                      <a:pt x="12" y="88"/>
                    </a:lnTo>
                    <a:lnTo>
                      <a:pt x="12" y="86"/>
                    </a:lnTo>
                    <a:lnTo>
                      <a:pt x="12" y="66"/>
                    </a:lnTo>
                    <a:lnTo>
                      <a:pt x="10" y="20"/>
                    </a:lnTo>
                    <a:lnTo>
                      <a:pt x="10" y="5"/>
                    </a:lnTo>
                    <a:lnTo>
                      <a:pt x="8" y="4"/>
                    </a:lnTo>
                    <a:lnTo>
                      <a:pt x="7" y="2"/>
                    </a:lnTo>
                    <a:lnTo>
                      <a:pt x="5" y="0"/>
                    </a:lnTo>
                    <a:lnTo>
                      <a:pt x="4" y="0"/>
                    </a:lnTo>
                    <a:lnTo>
                      <a:pt x="2" y="2"/>
                    </a:lnTo>
                    <a:lnTo>
                      <a:pt x="0" y="4"/>
                    </a:lnTo>
                    <a:lnTo>
                      <a:pt x="0" y="5"/>
                    </a:lnTo>
                    <a:lnTo>
                      <a:pt x="0" y="7"/>
                    </a:lnTo>
                    <a:lnTo>
                      <a:pt x="0" y="22"/>
                    </a:lnTo>
                    <a:lnTo>
                      <a:pt x="2" y="67"/>
                    </a:lnTo>
                    <a:lnTo>
                      <a:pt x="2"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6" name="Google Shape;776;p71"/>
              <p:cNvSpPr/>
              <p:nvPr/>
            </p:nvSpPr>
            <p:spPr>
              <a:xfrm>
                <a:off x="3823" y="1427"/>
                <a:ext cx="11" cy="45"/>
              </a:xfrm>
              <a:custGeom>
                <a:rect b="b" l="l" r="r" t="t"/>
                <a:pathLst>
                  <a:path extrusionOk="0" h="89" w="21">
                    <a:moveTo>
                      <a:pt x="12" y="86"/>
                    </a:moveTo>
                    <a:lnTo>
                      <a:pt x="12" y="88"/>
                    </a:lnTo>
                    <a:lnTo>
                      <a:pt x="13" y="89"/>
                    </a:lnTo>
                    <a:lnTo>
                      <a:pt x="15" y="89"/>
                    </a:lnTo>
                    <a:lnTo>
                      <a:pt x="17" y="89"/>
                    </a:lnTo>
                    <a:lnTo>
                      <a:pt x="18" y="89"/>
                    </a:lnTo>
                    <a:lnTo>
                      <a:pt x="20" y="88"/>
                    </a:lnTo>
                    <a:lnTo>
                      <a:pt x="21" y="86"/>
                    </a:lnTo>
                    <a:lnTo>
                      <a:pt x="21" y="84"/>
                    </a:lnTo>
                    <a:lnTo>
                      <a:pt x="17" y="42"/>
                    </a:lnTo>
                    <a:lnTo>
                      <a:pt x="10" y="4"/>
                    </a:lnTo>
                    <a:lnTo>
                      <a:pt x="8" y="2"/>
                    </a:lnTo>
                    <a:lnTo>
                      <a:pt x="7" y="0"/>
                    </a:lnTo>
                    <a:lnTo>
                      <a:pt x="5" y="0"/>
                    </a:lnTo>
                    <a:lnTo>
                      <a:pt x="3" y="0"/>
                    </a:lnTo>
                    <a:lnTo>
                      <a:pt x="2" y="0"/>
                    </a:lnTo>
                    <a:lnTo>
                      <a:pt x="0" y="2"/>
                    </a:lnTo>
                    <a:lnTo>
                      <a:pt x="0" y="4"/>
                    </a:lnTo>
                    <a:lnTo>
                      <a:pt x="0" y="5"/>
                    </a:lnTo>
                    <a:lnTo>
                      <a:pt x="7" y="44"/>
                    </a:lnTo>
                    <a:lnTo>
                      <a:pt x="12" y="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7" name="Google Shape;777;p71"/>
              <p:cNvSpPr/>
              <p:nvPr/>
            </p:nvSpPr>
            <p:spPr>
              <a:xfrm>
                <a:off x="3809" y="1373"/>
                <a:ext cx="16" cy="44"/>
              </a:xfrm>
              <a:custGeom>
                <a:rect b="b" l="l" r="r" t="t"/>
                <a:pathLst>
                  <a:path extrusionOk="0" h="87" w="31">
                    <a:moveTo>
                      <a:pt x="22" y="84"/>
                    </a:moveTo>
                    <a:lnTo>
                      <a:pt x="23" y="86"/>
                    </a:lnTo>
                    <a:lnTo>
                      <a:pt x="25" y="87"/>
                    </a:lnTo>
                    <a:lnTo>
                      <a:pt x="27" y="87"/>
                    </a:lnTo>
                    <a:lnTo>
                      <a:pt x="28" y="87"/>
                    </a:lnTo>
                    <a:lnTo>
                      <a:pt x="30" y="87"/>
                    </a:lnTo>
                    <a:lnTo>
                      <a:pt x="31" y="86"/>
                    </a:lnTo>
                    <a:lnTo>
                      <a:pt x="31" y="84"/>
                    </a:lnTo>
                    <a:lnTo>
                      <a:pt x="31" y="82"/>
                    </a:lnTo>
                    <a:lnTo>
                      <a:pt x="28" y="70"/>
                    </a:lnTo>
                    <a:lnTo>
                      <a:pt x="18" y="34"/>
                    </a:lnTo>
                    <a:lnTo>
                      <a:pt x="10" y="5"/>
                    </a:lnTo>
                    <a:lnTo>
                      <a:pt x="9" y="3"/>
                    </a:lnTo>
                    <a:lnTo>
                      <a:pt x="7" y="2"/>
                    </a:lnTo>
                    <a:lnTo>
                      <a:pt x="5" y="0"/>
                    </a:lnTo>
                    <a:lnTo>
                      <a:pt x="4" y="0"/>
                    </a:lnTo>
                    <a:lnTo>
                      <a:pt x="2" y="2"/>
                    </a:lnTo>
                    <a:lnTo>
                      <a:pt x="0" y="3"/>
                    </a:lnTo>
                    <a:lnTo>
                      <a:pt x="0" y="5"/>
                    </a:lnTo>
                    <a:lnTo>
                      <a:pt x="0" y="7"/>
                    </a:lnTo>
                    <a:lnTo>
                      <a:pt x="9" y="35"/>
                    </a:lnTo>
                    <a:lnTo>
                      <a:pt x="18" y="72"/>
                    </a:lnTo>
                    <a:lnTo>
                      <a:pt x="22" y="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8" name="Google Shape;778;p71"/>
              <p:cNvSpPr/>
              <p:nvPr/>
            </p:nvSpPr>
            <p:spPr>
              <a:xfrm>
                <a:off x="3785" y="1325"/>
                <a:ext cx="23" cy="40"/>
              </a:xfrm>
              <a:custGeom>
                <a:rect b="b" l="l" r="r" t="t"/>
                <a:pathLst>
                  <a:path extrusionOk="0" h="80" w="48">
                    <a:moveTo>
                      <a:pt x="38" y="75"/>
                    </a:moveTo>
                    <a:lnTo>
                      <a:pt x="38" y="77"/>
                    </a:lnTo>
                    <a:lnTo>
                      <a:pt x="39" y="79"/>
                    </a:lnTo>
                    <a:lnTo>
                      <a:pt x="41" y="80"/>
                    </a:lnTo>
                    <a:lnTo>
                      <a:pt x="43" y="80"/>
                    </a:lnTo>
                    <a:lnTo>
                      <a:pt x="44" y="79"/>
                    </a:lnTo>
                    <a:lnTo>
                      <a:pt x="46" y="77"/>
                    </a:lnTo>
                    <a:lnTo>
                      <a:pt x="48" y="75"/>
                    </a:lnTo>
                    <a:lnTo>
                      <a:pt x="48" y="73"/>
                    </a:lnTo>
                    <a:lnTo>
                      <a:pt x="44" y="65"/>
                    </a:lnTo>
                    <a:lnTo>
                      <a:pt x="43" y="63"/>
                    </a:lnTo>
                    <a:lnTo>
                      <a:pt x="30" y="35"/>
                    </a:lnTo>
                    <a:lnTo>
                      <a:pt x="15" y="10"/>
                    </a:lnTo>
                    <a:lnTo>
                      <a:pt x="8" y="1"/>
                    </a:lnTo>
                    <a:lnTo>
                      <a:pt x="7" y="0"/>
                    </a:lnTo>
                    <a:lnTo>
                      <a:pt x="5" y="0"/>
                    </a:lnTo>
                    <a:lnTo>
                      <a:pt x="3" y="0"/>
                    </a:lnTo>
                    <a:lnTo>
                      <a:pt x="2" y="0"/>
                    </a:lnTo>
                    <a:lnTo>
                      <a:pt x="0" y="1"/>
                    </a:lnTo>
                    <a:lnTo>
                      <a:pt x="0" y="3"/>
                    </a:lnTo>
                    <a:lnTo>
                      <a:pt x="0" y="5"/>
                    </a:lnTo>
                    <a:lnTo>
                      <a:pt x="0" y="6"/>
                    </a:lnTo>
                    <a:lnTo>
                      <a:pt x="7" y="15"/>
                    </a:lnTo>
                    <a:lnTo>
                      <a:pt x="21" y="40"/>
                    </a:lnTo>
                    <a:lnTo>
                      <a:pt x="35" y="68"/>
                    </a:lnTo>
                    <a:lnTo>
                      <a:pt x="39" y="65"/>
                    </a:lnTo>
                    <a:lnTo>
                      <a:pt x="35" y="67"/>
                    </a:lnTo>
                    <a:lnTo>
                      <a:pt x="38" y="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9" name="Google Shape;779;p71"/>
              <p:cNvSpPr/>
              <p:nvPr/>
            </p:nvSpPr>
            <p:spPr>
              <a:xfrm>
                <a:off x="3742" y="1291"/>
                <a:ext cx="38" cy="27"/>
              </a:xfrm>
              <a:custGeom>
                <a:rect b="b" l="l" r="r" t="t"/>
                <a:pathLst>
                  <a:path extrusionOk="0" h="53" w="75">
                    <a:moveTo>
                      <a:pt x="67" y="50"/>
                    </a:moveTo>
                    <a:lnTo>
                      <a:pt x="69" y="52"/>
                    </a:lnTo>
                    <a:lnTo>
                      <a:pt x="70" y="53"/>
                    </a:lnTo>
                    <a:lnTo>
                      <a:pt x="72" y="53"/>
                    </a:lnTo>
                    <a:lnTo>
                      <a:pt x="74" y="52"/>
                    </a:lnTo>
                    <a:lnTo>
                      <a:pt x="75" y="50"/>
                    </a:lnTo>
                    <a:lnTo>
                      <a:pt x="75" y="48"/>
                    </a:lnTo>
                    <a:lnTo>
                      <a:pt x="75" y="47"/>
                    </a:lnTo>
                    <a:lnTo>
                      <a:pt x="75" y="45"/>
                    </a:lnTo>
                    <a:lnTo>
                      <a:pt x="65" y="35"/>
                    </a:lnTo>
                    <a:lnTo>
                      <a:pt x="64" y="33"/>
                    </a:lnTo>
                    <a:lnTo>
                      <a:pt x="46" y="18"/>
                    </a:lnTo>
                    <a:lnTo>
                      <a:pt x="28" y="8"/>
                    </a:lnTo>
                    <a:lnTo>
                      <a:pt x="26" y="6"/>
                    </a:lnTo>
                    <a:lnTo>
                      <a:pt x="6" y="0"/>
                    </a:lnTo>
                    <a:lnTo>
                      <a:pt x="5" y="0"/>
                    </a:lnTo>
                    <a:lnTo>
                      <a:pt x="3" y="1"/>
                    </a:lnTo>
                    <a:lnTo>
                      <a:pt x="2" y="3"/>
                    </a:lnTo>
                    <a:lnTo>
                      <a:pt x="0" y="5"/>
                    </a:lnTo>
                    <a:lnTo>
                      <a:pt x="0" y="6"/>
                    </a:lnTo>
                    <a:lnTo>
                      <a:pt x="2" y="8"/>
                    </a:lnTo>
                    <a:lnTo>
                      <a:pt x="3" y="10"/>
                    </a:lnTo>
                    <a:lnTo>
                      <a:pt x="5" y="10"/>
                    </a:lnTo>
                    <a:lnTo>
                      <a:pt x="24" y="16"/>
                    </a:lnTo>
                    <a:lnTo>
                      <a:pt x="24" y="11"/>
                    </a:lnTo>
                    <a:lnTo>
                      <a:pt x="23" y="16"/>
                    </a:lnTo>
                    <a:lnTo>
                      <a:pt x="41" y="26"/>
                    </a:lnTo>
                    <a:lnTo>
                      <a:pt x="59" y="42"/>
                    </a:lnTo>
                    <a:lnTo>
                      <a:pt x="62" y="38"/>
                    </a:lnTo>
                    <a:lnTo>
                      <a:pt x="57" y="40"/>
                    </a:lnTo>
                    <a:lnTo>
                      <a:pt x="67" y="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780" name="Google Shape;780;p71"/>
            <p:cNvGrpSpPr/>
            <p:nvPr/>
          </p:nvGrpSpPr>
          <p:grpSpPr>
            <a:xfrm>
              <a:off x="3748" y="971"/>
              <a:ext cx="124" cy="322"/>
              <a:chOff x="3748" y="971"/>
              <a:chExt cx="124" cy="322"/>
            </a:xfrm>
          </p:grpSpPr>
          <p:cxnSp>
            <p:nvCxnSpPr>
              <p:cNvPr id="781" name="Google Shape;781;p71"/>
              <p:cNvCxnSpPr/>
              <p:nvPr/>
            </p:nvCxnSpPr>
            <p:spPr>
              <a:xfrm flipH="1" rot="10800000">
                <a:off x="3772" y="971"/>
                <a:ext cx="100" cy="275"/>
              </a:xfrm>
              <a:prstGeom prst="straightConnector1">
                <a:avLst/>
              </a:prstGeom>
              <a:noFill/>
              <a:ln cap="flat" cmpd="sng" w="9525">
                <a:solidFill>
                  <a:srgbClr val="000000"/>
                </a:solidFill>
                <a:prstDash val="solid"/>
                <a:miter lim="800000"/>
                <a:headEnd len="med" w="med" type="none"/>
                <a:tailEnd len="med" w="med" type="none"/>
              </a:ln>
            </p:spPr>
          </p:cxnSp>
          <p:sp>
            <p:nvSpPr>
              <p:cNvPr id="782" name="Google Shape;782;p71"/>
              <p:cNvSpPr/>
              <p:nvPr/>
            </p:nvSpPr>
            <p:spPr>
              <a:xfrm>
                <a:off x="3748" y="1235"/>
                <a:ext cx="48" cy="58"/>
              </a:xfrm>
              <a:custGeom>
                <a:rect b="b" l="l" r="r" t="t"/>
                <a:pathLst>
                  <a:path extrusionOk="0" h="116" w="97">
                    <a:moveTo>
                      <a:pt x="0" y="0"/>
                    </a:moveTo>
                    <a:lnTo>
                      <a:pt x="13" y="116"/>
                    </a:lnTo>
                    <a:lnTo>
                      <a:pt x="97" y="37"/>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83" name="Google Shape;783;p71"/>
            <p:cNvSpPr txBox="1"/>
            <p:nvPr/>
          </p:nvSpPr>
          <p:spPr>
            <a:xfrm>
              <a:off x="3597" y="770"/>
              <a:ext cx="1260" cy="2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84" name="Google Shape;784;p71"/>
            <p:cNvSpPr txBox="1"/>
            <p:nvPr/>
          </p:nvSpPr>
          <p:spPr>
            <a:xfrm>
              <a:off x="3644" y="805"/>
              <a:ext cx="1536" cy="188"/>
            </a:xfrm>
            <a:prstGeom prst="rect">
              <a:avLst/>
            </a:prstGeom>
            <a:solidFill>
              <a:schemeClr val="dk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300"/>
                <a:buFont typeface="Verdana"/>
                <a:buNone/>
              </a:pPr>
              <a:r>
                <a:rPr b="1" i="0" lang="en-US" sz="2300" u="none">
                  <a:solidFill>
                    <a:schemeClr val="lt1"/>
                  </a:solidFill>
                  <a:latin typeface="Verdana"/>
                  <a:ea typeface="Verdana"/>
                  <a:cs typeface="Verdana"/>
                  <a:sym typeface="Verdana"/>
                </a:rPr>
                <a:t>Shared electrons</a:t>
              </a:r>
              <a:endParaRPr/>
            </a:p>
          </p:txBody>
        </p:sp>
      </p:grpSp>
      <p:sp>
        <p:nvSpPr>
          <p:cNvPr id="785" name="Google Shape;785;p71"/>
          <p:cNvSpPr txBox="1"/>
          <p:nvPr/>
        </p:nvSpPr>
        <p:spPr>
          <a:xfrm>
            <a:off x="2763837" y="9047162"/>
            <a:ext cx="14701837" cy="2782887"/>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FF0000"/>
              </a:buClr>
              <a:buSzPts val="3200"/>
              <a:buFont typeface="Noto Sans Symbols"/>
              <a:buChar char="⮚"/>
            </a:pPr>
            <a:r>
              <a:rPr b="1" i="0" lang="en-US" sz="3200" u="none">
                <a:solidFill>
                  <a:schemeClr val="dk1"/>
                </a:solidFill>
                <a:latin typeface="Verdana"/>
                <a:ea typeface="Verdana"/>
                <a:cs typeface="Verdana"/>
                <a:sym typeface="Verdana"/>
              </a:rPr>
              <a:t> Silicon is group IV element – with 4 electrons in their valence shell.</a:t>
            </a:r>
            <a:endParaRPr/>
          </a:p>
          <a:p>
            <a:pPr indent="-203200" lvl="0" marL="0" marR="0" rtl="0" algn="l">
              <a:lnSpc>
                <a:spcPct val="100000"/>
              </a:lnSpc>
              <a:spcBef>
                <a:spcPts val="960"/>
              </a:spcBef>
              <a:spcAft>
                <a:spcPts val="0"/>
              </a:spcAft>
              <a:buClr>
                <a:srgbClr val="FF0000"/>
              </a:buClr>
              <a:buSzPts val="3200"/>
              <a:buFont typeface="Noto Sans Symbols"/>
              <a:buChar char="⮚"/>
            </a:pPr>
            <a:r>
              <a:rPr b="1" i="0" lang="en-US" sz="3200" u="none">
                <a:solidFill>
                  <a:schemeClr val="dk1"/>
                </a:solidFill>
                <a:latin typeface="Verdana"/>
                <a:ea typeface="Verdana"/>
                <a:cs typeface="Verdana"/>
                <a:sym typeface="Verdana"/>
              </a:rPr>
              <a:t> When silicon atoms are brought together, each atom forms covalent bond with 4 silicon atoms in a tetrahedron geometry.</a:t>
            </a:r>
            <a:endParaRPr/>
          </a:p>
        </p:txBody>
      </p:sp>
      <p:pic>
        <p:nvPicPr>
          <p:cNvPr id="786" name="Google Shape;786;p71"/>
          <p:cNvPicPr preferRelativeResize="0"/>
          <p:nvPr/>
        </p:nvPicPr>
        <p:blipFill rotWithShape="1">
          <a:blip r:embed="rId4">
            <a:alphaModFix/>
          </a:blip>
          <a:srcRect b="0" l="0" r="0" t="0"/>
          <a:stretch/>
        </p:blipFill>
        <p:spPr>
          <a:xfrm>
            <a:off x="11277600" y="1624012"/>
            <a:ext cx="5908675" cy="5908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2"/>
          <p:cNvSpPr txBox="1"/>
          <p:nvPr>
            <p:ph type="title"/>
          </p:nvPr>
        </p:nvSpPr>
        <p:spPr>
          <a:xfrm>
            <a:off x="7410450" y="322262"/>
            <a:ext cx="5513387"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3900"/>
              <a:buFont typeface="Arial"/>
              <a:buNone/>
            </a:pPr>
            <a:r>
              <a:rPr b="0" i="1" lang="en-US" sz="3900" u="none">
                <a:solidFill>
                  <a:srgbClr val="000000"/>
                </a:solidFill>
                <a:latin typeface="Arial"/>
                <a:ea typeface="Arial"/>
                <a:cs typeface="Arial"/>
                <a:sym typeface="Arial"/>
              </a:rPr>
              <a:t>n-type Doping </a:t>
            </a:r>
            <a:endParaRPr/>
          </a:p>
        </p:txBody>
      </p:sp>
      <p:sp>
        <p:nvSpPr>
          <p:cNvPr id="793" name="Google Shape;793;p72"/>
          <p:cNvSpPr txBox="1"/>
          <p:nvPr/>
        </p:nvSpPr>
        <p:spPr>
          <a:xfrm>
            <a:off x="8636000" y="3895725"/>
            <a:ext cx="1725612" cy="5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Verdana"/>
              <a:buNone/>
            </a:pPr>
            <a:r>
              <a:rPr b="0" i="0" lang="en-US" sz="3200" u="none">
                <a:solidFill>
                  <a:srgbClr val="000000"/>
                </a:solidFill>
                <a:latin typeface="Verdana"/>
                <a:ea typeface="Verdana"/>
                <a:cs typeface="Verdana"/>
                <a:sym typeface="Verdana"/>
              </a:rPr>
              <a:t>Electron</a:t>
            </a:r>
            <a:endParaRPr/>
          </a:p>
        </p:txBody>
      </p:sp>
      <p:sp>
        <p:nvSpPr>
          <p:cNvPr id="794" name="Google Shape;794;p72"/>
          <p:cNvSpPr/>
          <p:nvPr/>
        </p:nvSpPr>
        <p:spPr>
          <a:xfrm>
            <a:off x="5551487" y="4516437"/>
            <a:ext cx="960437" cy="99695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5" name="Google Shape;795;p72"/>
          <p:cNvSpPr/>
          <p:nvPr/>
        </p:nvSpPr>
        <p:spPr>
          <a:xfrm>
            <a:off x="5551487" y="4516437"/>
            <a:ext cx="960437" cy="9969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6" name="Google Shape;796;p72"/>
          <p:cNvSpPr/>
          <p:nvPr/>
        </p:nvSpPr>
        <p:spPr>
          <a:xfrm>
            <a:off x="5099050" y="4117975"/>
            <a:ext cx="1871662" cy="1866900"/>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7" name="Google Shape;797;p72"/>
          <p:cNvSpPr/>
          <p:nvPr/>
        </p:nvSpPr>
        <p:spPr>
          <a:xfrm>
            <a:off x="6865937" y="5187950"/>
            <a:ext cx="201612" cy="1873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8" name="Google Shape;798;p72"/>
          <p:cNvSpPr/>
          <p:nvPr/>
        </p:nvSpPr>
        <p:spPr>
          <a:xfrm>
            <a:off x="6119812" y="4041775"/>
            <a:ext cx="201612" cy="198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9" name="Google Shape;799;p72"/>
          <p:cNvSpPr/>
          <p:nvPr/>
        </p:nvSpPr>
        <p:spPr>
          <a:xfrm>
            <a:off x="4983162" y="4702175"/>
            <a:ext cx="236537"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0" name="Google Shape;800;p72"/>
          <p:cNvSpPr/>
          <p:nvPr/>
        </p:nvSpPr>
        <p:spPr>
          <a:xfrm>
            <a:off x="5753100" y="4065587"/>
            <a:ext cx="238125" cy="1746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1" name="Google Shape;801;p72"/>
          <p:cNvSpPr/>
          <p:nvPr/>
        </p:nvSpPr>
        <p:spPr>
          <a:xfrm>
            <a:off x="5800725" y="5875337"/>
            <a:ext cx="211137"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2" name="Google Shape;802;p72"/>
          <p:cNvSpPr/>
          <p:nvPr/>
        </p:nvSpPr>
        <p:spPr>
          <a:xfrm>
            <a:off x="3714750" y="4464050"/>
            <a:ext cx="957262" cy="99695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3" name="Google Shape;803;p72"/>
          <p:cNvSpPr/>
          <p:nvPr/>
        </p:nvSpPr>
        <p:spPr>
          <a:xfrm>
            <a:off x="3714750" y="4464050"/>
            <a:ext cx="957262" cy="9969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4" name="Google Shape;804;p72"/>
          <p:cNvSpPr/>
          <p:nvPr/>
        </p:nvSpPr>
        <p:spPr>
          <a:xfrm>
            <a:off x="3240087" y="4065587"/>
            <a:ext cx="1871662" cy="1868487"/>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5" name="Google Shape;805;p72"/>
          <p:cNvSpPr/>
          <p:nvPr/>
        </p:nvSpPr>
        <p:spPr>
          <a:xfrm>
            <a:off x="3119437" y="4851400"/>
            <a:ext cx="238125" cy="2016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6" name="Google Shape;806;p72"/>
          <p:cNvSpPr/>
          <p:nvPr/>
        </p:nvSpPr>
        <p:spPr>
          <a:xfrm>
            <a:off x="3913187" y="3992562"/>
            <a:ext cx="214312" cy="1619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7" name="Google Shape;807;p72"/>
          <p:cNvSpPr/>
          <p:nvPr/>
        </p:nvSpPr>
        <p:spPr>
          <a:xfrm>
            <a:off x="3865562" y="5848350"/>
            <a:ext cx="214312"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8" name="Google Shape;808;p72"/>
          <p:cNvSpPr/>
          <p:nvPr/>
        </p:nvSpPr>
        <p:spPr>
          <a:xfrm>
            <a:off x="5481637" y="2681287"/>
            <a:ext cx="944562" cy="1012825"/>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9" name="Google Shape;809;p72"/>
          <p:cNvSpPr/>
          <p:nvPr/>
        </p:nvSpPr>
        <p:spPr>
          <a:xfrm>
            <a:off x="5481637" y="2681287"/>
            <a:ext cx="944562" cy="1012825"/>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0" name="Google Shape;810;p72"/>
          <p:cNvSpPr/>
          <p:nvPr/>
        </p:nvSpPr>
        <p:spPr>
          <a:xfrm>
            <a:off x="5030787" y="2298700"/>
            <a:ext cx="1892300" cy="1855787"/>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1" name="Google Shape;811;p72"/>
          <p:cNvSpPr/>
          <p:nvPr/>
        </p:nvSpPr>
        <p:spPr>
          <a:xfrm>
            <a:off x="6796087" y="3032125"/>
            <a:ext cx="201612"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2" name="Google Shape;812;p72"/>
          <p:cNvSpPr/>
          <p:nvPr/>
        </p:nvSpPr>
        <p:spPr>
          <a:xfrm>
            <a:off x="4933950" y="2957512"/>
            <a:ext cx="225425" cy="1873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3" name="Google Shape;813;p72"/>
          <p:cNvSpPr/>
          <p:nvPr/>
        </p:nvSpPr>
        <p:spPr>
          <a:xfrm>
            <a:off x="5800725" y="2209800"/>
            <a:ext cx="211137" cy="1746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4" name="Google Shape;814;p72"/>
          <p:cNvSpPr/>
          <p:nvPr/>
        </p:nvSpPr>
        <p:spPr>
          <a:xfrm>
            <a:off x="7410450" y="4397375"/>
            <a:ext cx="950912" cy="9953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5" name="Google Shape;815;p72"/>
          <p:cNvSpPr/>
          <p:nvPr/>
        </p:nvSpPr>
        <p:spPr>
          <a:xfrm>
            <a:off x="7410450" y="4565650"/>
            <a:ext cx="960437" cy="9953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6" name="Google Shape;816;p72"/>
          <p:cNvSpPr/>
          <p:nvPr/>
        </p:nvSpPr>
        <p:spPr>
          <a:xfrm>
            <a:off x="6959600" y="4141787"/>
            <a:ext cx="1873250" cy="1892300"/>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7" name="Google Shape;817;p72"/>
          <p:cNvSpPr/>
          <p:nvPr/>
        </p:nvSpPr>
        <p:spPr>
          <a:xfrm>
            <a:off x="8680450" y="5013325"/>
            <a:ext cx="201612"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8" name="Google Shape;818;p72"/>
          <p:cNvSpPr/>
          <p:nvPr/>
        </p:nvSpPr>
        <p:spPr>
          <a:xfrm>
            <a:off x="7659687" y="4092575"/>
            <a:ext cx="214312" cy="1587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9" name="Google Shape;819;p72"/>
          <p:cNvSpPr/>
          <p:nvPr/>
        </p:nvSpPr>
        <p:spPr>
          <a:xfrm>
            <a:off x="7683500" y="5921375"/>
            <a:ext cx="214312"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0" name="Google Shape;820;p72"/>
          <p:cNvSpPr/>
          <p:nvPr/>
        </p:nvSpPr>
        <p:spPr>
          <a:xfrm>
            <a:off x="6842125" y="4727575"/>
            <a:ext cx="201612" cy="1968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1" name="Google Shape;821;p72"/>
          <p:cNvSpPr/>
          <p:nvPr/>
        </p:nvSpPr>
        <p:spPr>
          <a:xfrm>
            <a:off x="5006975" y="5089525"/>
            <a:ext cx="212725"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2" name="Google Shape;822;p72"/>
          <p:cNvSpPr/>
          <p:nvPr/>
        </p:nvSpPr>
        <p:spPr>
          <a:xfrm>
            <a:off x="6889750" y="6929437"/>
            <a:ext cx="225425" cy="2016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3" name="Google Shape;823;p72"/>
          <p:cNvSpPr txBox="1"/>
          <p:nvPr/>
        </p:nvSpPr>
        <p:spPr>
          <a:xfrm>
            <a:off x="6970712" y="6796087"/>
            <a:ext cx="190500" cy="371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4" name="Google Shape;824;p72"/>
          <p:cNvSpPr txBox="1"/>
          <p:nvPr/>
        </p:nvSpPr>
        <p:spPr>
          <a:xfrm>
            <a:off x="6973887" y="6796087"/>
            <a:ext cx="153987" cy="40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600"/>
              <a:buFont typeface="Verdana"/>
              <a:buNone/>
            </a:pPr>
            <a:r>
              <a:rPr b="0" i="0" lang="en-US" sz="2600" u="none">
                <a:solidFill>
                  <a:srgbClr val="000000"/>
                </a:solidFill>
                <a:latin typeface="Verdana"/>
                <a:ea typeface="Verdana"/>
                <a:cs typeface="Verdana"/>
                <a:sym typeface="Verdana"/>
              </a:rPr>
              <a:t>-</a:t>
            </a:r>
            <a:endParaRPr/>
          </a:p>
        </p:txBody>
      </p:sp>
      <p:sp>
        <p:nvSpPr>
          <p:cNvPr id="825" name="Google Shape;825;p72"/>
          <p:cNvSpPr/>
          <p:nvPr/>
        </p:nvSpPr>
        <p:spPr>
          <a:xfrm>
            <a:off x="5599112" y="6372225"/>
            <a:ext cx="960437" cy="993775"/>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6" name="Google Shape;826;p72"/>
          <p:cNvSpPr/>
          <p:nvPr/>
        </p:nvSpPr>
        <p:spPr>
          <a:xfrm>
            <a:off x="5599112" y="6356350"/>
            <a:ext cx="960437" cy="10096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7" name="Google Shape;827;p72"/>
          <p:cNvSpPr/>
          <p:nvPr/>
        </p:nvSpPr>
        <p:spPr>
          <a:xfrm>
            <a:off x="5122862" y="5969000"/>
            <a:ext cx="1874837" cy="187166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8" name="Google Shape;828;p72"/>
          <p:cNvSpPr/>
          <p:nvPr/>
        </p:nvSpPr>
        <p:spPr>
          <a:xfrm>
            <a:off x="5030787" y="6557962"/>
            <a:ext cx="212725"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9" name="Google Shape;829;p72"/>
          <p:cNvSpPr/>
          <p:nvPr/>
        </p:nvSpPr>
        <p:spPr>
          <a:xfrm>
            <a:off x="5953125" y="7715250"/>
            <a:ext cx="201612" cy="2016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0" name="Google Shape;830;p72"/>
          <p:cNvSpPr/>
          <p:nvPr/>
        </p:nvSpPr>
        <p:spPr>
          <a:xfrm>
            <a:off x="6889750" y="6680200"/>
            <a:ext cx="214312"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1" name="Google Shape;831;p72"/>
          <p:cNvSpPr/>
          <p:nvPr/>
        </p:nvSpPr>
        <p:spPr>
          <a:xfrm>
            <a:off x="6119812" y="5875337"/>
            <a:ext cx="177800"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2" name="Google Shape;832;p72"/>
          <p:cNvSpPr/>
          <p:nvPr/>
        </p:nvSpPr>
        <p:spPr>
          <a:xfrm>
            <a:off x="7340600" y="2706687"/>
            <a:ext cx="947737" cy="10080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3" name="Google Shape;833;p72"/>
          <p:cNvSpPr/>
          <p:nvPr/>
        </p:nvSpPr>
        <p:spPr>
          <a:xfrm>
            <a:off x="7340600" y="2706687"/>
            <a:ext cx="957262" cy="10080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4" name="Google Shape;834;p72"/>
          <p:cNvSpPr/>
          <p:nvPr/>
        </p:nvSpPr>
        <p:spPr>
          <a:xfrm>
            <a:off x="6889750" y="2322512"/>
            <a:ext cx="1871662" cy="1855787"/>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5" name="Google Shape;835;p72"/>
          <p:cNvSpPr/>
          <p:nvPr/>
        </p:nvSpPr>
        <p:spPr>
          <a:xfrm>
            <a:off x="8632825" y="3157537"/>
            <a:ext cx="200025"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6" name="Google Shape;836;p72"/>
          <p:cNvSpPr/>
          <p:nvPr/>
        </p:nvSpPr>
        <p:spPr>
          <a:xfrm>
            <a:off x="7635875" y="2235200"/>
            <a:ext cx="214312" cy="1762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7" name="Google Shape;837;p72"/>
          <p:cNvSpPr/>
          <p:nvPr/>
        </p:nvSpPr>
        <p:spPr>
          <a:xfrm>
            <a:off x="4235450" y="3965575"/>
            <a:ext cx="201612"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8" name="Google Shape;838;p72"/>
          <p:cNvSpPr/>
          <p:nvPr/>
        </p:nvSpPr>
        <p:spPr>
          <a:xfrm>
            <a:off x="3640137" y="2606675"/>
            <a:ext cx="950912" cy="10080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9" name="Google Shape;839;p72"/>
          <p:cNvSpPr/>
          <p:nvPr/>
        </p:nvSpPr>
        <p:spPr>
          <a:xfrm>
            <a:off x="3640137" y="2606675"/>
            <a:ext cx="962025" cy="10080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0" name="Google Shape;840;p72"/>
          <p:cNvSpPr/>
          <p:nvPr/>
        </p:nvSpPr>
        <p:spPr>
          <a:xfrm>
            <a:off x="3170237" y="2209800"/>
            <a:ext cx="1871662" cy="1866900"/>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1" name="Google Shape;841;p72"/>
          <p:cNvSpPr/>
          <p:nvPr/>
        </p:nvSpPr>
        <p:spPr>
          <a:xfrm>
            <a:off x="3095625" y="3057525"/>
            <a:ext cx="201612"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2" name="Google Shape;842;p72"/>
          <p:cNvSpPr/>
          <p:nvPr/>
        </p:nvSpPr>
        <p:spPr>
          <a:xfrm>
            <a:off x="4090987" y="2136775"/>
            <a:ext cx="204787" cy="1746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3" name="Google Shape;843;p72"/>
          <p:cNvSpPr/>
          <p:nvPr/>
        </p:nvSpPr>
        <p:spPr>
          <a:xfrm>
            <a:off x="6818312" y="3379787"/>
            <a:ext cx="201612"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4" name="Google Shape;844;p72"/>
          <p:cNvSpPr/>
          <p:nvPr/>
        </p:nvSpPr>
        <p:spPr>
          <a:xfrm>
            <a:off x="4933950" y="3279775"/>
            <a:ext cx="201612" cy="18891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5" name="Google Shape;845;p72"/>
          <p:cNvSpPr/>
          <p:nvPr/>
        </p:nvSpPr>
        <p:spPr>
          <a:xfrm>
            <a:off x="7978775" y="4065587"/>
            <a:ext cx="204787"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6" name="Google Shape;846;p72"/>
          <p:cNvSpPr/>
          <p:nvPr/>
        </p:nvSpPr>
        <p:spPr>
          <a:xfrm>
            <a:off x="3714750" y="6345237"/>
            <a:ext cx="957262" cy="9953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7" name="Google Shape;847;p72"/>
          <p:cNvSpPr/>
          <p:nvPr/>
        </p:nvSpPr>
        <p:spPr>
          <a:xfrm>
            <a:off x="3714750" y="6332537"/>
            <a:ext cx="957262" cy="10080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8" name="Google Shape;848;p72"/>
          <p:cNvSpPr/>
          <p:nvPr/>
        </p:nvSpPr>
        <p:spPr>
          <a:xfrm>
            <a:off x="3263900" y="5948362"/>
            <a:ext cx="1871662" cy="1868487"/>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9" name="Google Shape;849;p72"/>
          <p:cNvSpPr/>
          <p:nvPr/>
        </p:nvSpPr>
        <p:spPr>
          <a:xfrm>
            <a:off x="3143250" y="6783387"/>
            <a:ext cx="238125" cy="198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0" name="Google Shape;850;p72"/>
          <p:cNvSpPr/>
          <p:nvPr/>
        </p:nvSpPr>
        <p:spPr>
          <a:xfrm>
            <a:off x="4067175" y="7691437"/>
            <a:ext cx="204787" cy="1746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1" name="Google Shape;851;p72"/>
          <p:cNvSpPr/>
          <p:nvPr/>
        </p:nvSpPr>
        <p:spPr>
          <a:xfrm>
            <a:off x="5030787" y="6905625"/>
            <a:ext cx="212725" cy="2000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2" name="Google Shape;852;p72"/>
          <p:cNvSpPr/>
          <p:nvPr/>
        </p:nvSpPr>
        <p:spPr>
          <a:xfrm>
            <a:off x="4187825" y="5848350"/>
            <a:ext cx="198437" cy="1857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3" name="Google Shape;853;p72"/>
          <p:cNvSpPr/>
          <p:nvPr/>
        </p:nvSpPr>
        <p:spPr>
          <a:xfrm>
            <a:off x="8750300" y="6783387"/>
            <a:ext cx="236537" cy="198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4" name="Google Shape;854;p72"/>
          <p:cNvSpPr/>
          <p:nvPr/>
        </p:nvSpPr>
        <p:spPr>
          <a:xfrm>
            <a:off x="7434262" y="6421437"/>
            <a:ext cx="960437" cy="9953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5" name="Google Shape;855;p72"/>
          <p:cNvSpPr/>
          <p:nvPr/>
        </p:nvSpPr>
        <p:spPr>
          <a:xfrm>
            <a:off x="7434262" y="6408737"/>
            <a:ext cx="960437" cy="10080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6" name="Google Shape;856;p72"/>
          <p:cNvSpPr/>
          <p:nvPr/>
        </p:nvSpPr>
        <p:spPr>
          <a:xfrm>
            <a:off x="6986587" y="5994400"/>
            <a:ext cx="1871662" cy="187166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7" name="Google Shape;857;p72"/>
          <p:cNvSpPr/>
          <p:nvPr/>
        </p:nvSpPr>
        <p:spPr>
          <a:xfrm>
            <a:off x="7907337" y="7751762"/>
            <a:ext cx="204787" cy="16510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8" name="Google Shape;858;p72"/>
          <p:cNvSpPr/>
          <p:nvPr/>
        </p:nvSpPr>
        <p:spPr>
          <a:xfrm>
            <a:off x="8026400" y="5921375"/>
            <a:ext cx="201612" cy="16510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9" name="Google Shape;859;p72"/>
          <p:cNvSpPr txBox="1"/>
          <p:nvPr/>
        </p:nvSpPr>
        <p:spPr>
          <a:xfrm>
            <a:off x="3929062" y="2882900"/>
            <a:ext cx="423862" cy="4730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0" name="Google Shape;860;p72"/>
          <p:cNvSpPr txBox="1"/>
          <p:nvPr/>
        </p:nvSpPr>
        <p:spPr>
          <a:xfrm>
            <a:off x="3929062" y="2884487"/>
            <a:ext cx="241300"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61" name="Google Shape;861;p72"/>
          <p:cNvSpPr txBox="1"/>
          <p:nvPr/>
        </p:nvSpPr>
        <p:spPr>
          <a:xfrm>
            <a:off x="5788025" y="2968625"/>
            <a:ext cx="428625" cy="460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2" name="Google Shape;862;p72"/>
          <p:cNvSpPr txBox="1"/>
          <p:nvPr/>
        </p:nvSpPr>
        <p:spPr>
          <a:xfrm>
            <a:off x="5789612" y="2968625"/>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63" name="Google Shape;863;p72"/>
          <p:cNvSpPr txBox="1"/>
          <p:nvPr/>
        </p:nvSpPr>
        <p:spPr>
          <a:xfrm>
            <a:off x="7600950" y="2995612"/>
            <a:ext cx="425450" cy="460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4" name="Google Shape;864;p72"/>
          <p:cNvSpPr txBox="1"/>
          <p:nvPr/>
        </p:nvSpPr>
        <p:spPr>
          <a:xfrm>
            <a:off x="7599362" y="2995612"/>
            <a:ext cx="241300"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65" name="Google Shape;865;p72"/>
          <p:cNvSpPr txBox="1"/>
          <p:nvPr/>
        </p:nvSpPr>
        <p:spPr>
          <a:xfrm>
            <a:off x="7672387" y="4860925"/>
            <a:ext cx="427037"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6" name="Google Shape;866;p72"/>
          <p:cNvSpPr txBox="1"/>
          <p:nvPr/>
        </p:nvSpPr>
        <p:spPr>
          <a:xfrm>
            <a:off x="7672387" y="4860925"/>
            <a:ext cx="241300"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67" name="Google Shape;867;p72"/>
          <p:cNvSpPr txBox="1"/>
          <p:nvPr/>
        </p:nvSpPr>
        <p:spPr>
          <a:xfrm>
            <a:off x="7720012" y="6694487"/>
            <a:ext cx="425450" cy="4730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8" name="Google Shape;868;p72"/>
          <p:cNvSpPr txBox="1"/>
          <p:nvPr/>
        </p:nvSpPr>
        <p:spPr>
          <a:xfrm>
            <a:off x="7720012" y="6694487"/>
            <a:ext cx="241300"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69" name="Google Shape;869;p72"/>
          <p:cNvSpPr txBox="1"/>
          <p:nvPr/>
        </p:nvSpPr>
        <p:spPr>
          <a:xfrm>
            <a:off x="5894387" y="6667500"/>
            <a:ext cx="414337"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0" name="Google Shape;870;p72"/>
          <p:cNvSpPr txBox="1"/>
          <p:nvPr/>
        </p:nvSpPr>
        <p:spPr>
          <a:xfrm>
            <a:off x="5894387" y="6667500"/>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71" name="Google Shape;871;p72"/>
          <p:cNvSpPr txBox="1"/>
          <p:nvPr/>
        </p:nvSpPr>
        <p:spPr>
          <a:xfrm>
            <a:off x="4010025" y="4764087"/>
            <a:ext cx="412750" cy="474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2" name="Google Shape;872;p72"/>
          <p:cNvSpPr txBox="1"/>
          <p:nvPr/>
        </p:nvSpPr>
        <p:spPr>
          <a:xfrm>
            <a:off x="4006850" y="4762500"/>
            <a:ext cx="242887"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73" name="Google Shape;873;p72"/>
          <p:cNvSpPr txBox="1"/>
          <p:nvPr/>
        </p:nvSpPr>
        <p:spPr>
          <a:xfrm>
            <a:off x="4033837" y="6594475"/>
            <a:ext cx="415925" cy="474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4" name="Google Shape;874;p72"/>
          <p:cNvSpPr txBox="1"/>
          <p:nvPr/>
        </p:nvSpPr>
        <p:spPr>
          <a:xfrm>
            <a:off x="4030662" y="6594475"/>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875" name="Google Shape;875;p72"/>
          <p:cNvSpPr txBox="1"/>
          <p:nvPr/>
        </p:nvSpPr>
        <p:spPr>
          <a:xfrm>
            <a:off x="5788025" y="4814887"/>
            <a:ext cx="452437" cy="4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6" name="Google Shape;876;p72"/>
          <p:cNvSpPr txBox="1"/>
          <p:nvPr/>
        </p:nvSpPr>
        <p:spPr>
          <a:xfrm>
            <a:off x="5789612" y="4814887"/>
            <a:ext cx="315912"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Verdana"/>
              <a:buNone/>
            </a:pPr>
            <a:r>
              <a:rPr b="1" i="0" lang="en-US" sz="1800" u="none">
                <a:solidFill>
                  <a:srgbClr val="FF0000"/>
                </a:solidFill>
                <a:latin typeface="Verdana"/>
                <a:ea typeface="Verdana"/>
                <a:cs typeface="Verdana"/>
                <a:sym typeface="Verdana"/>
              </a:rPr>
              <a:t>As</a:t>
            </a:r>
            <a:endParaRPr/>
          </a:p>
        </p:txBody>
      </p:sp>
      <p:sp>
        <p:nvSpPr>
          <p:cNvPr id="877" name="Google Shape;877;p72"/>
          <p:cNvSpPr/>
          <p:nvPr/>
        </p:nvSpPr>
        <p:spPr>
          <a:xfrm>
            <a:off x="6724650" y="4065587"/>
            <a:ext cx="198437" cy="185737"/>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8" name="Google Shape;878;p72"/>
          <p:cNvSpPr txBox="1"/>
          <p:nvPr/>
        </p:nvSpPr>
        <p:spPr>
          <a:xfrm>
            <a:off x="8761412" y="3517900"/>
            <a:ext cx="854075" cy="398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9" name="Google Shape;879;p72"/>
          <p:cNvSpPr txBox="1"/>
          <p:nvPr/>
        </p:nvSpPr>
        <p:spPr>
          <a:xfrm>
            <a:off x="8966200" y="3282950"/>
            <a:ext cx="1111250" cy="5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Verdana"/>
              <a:buNone/>
            </a:pPr>
            <a:r>
              <a:rPr b="0" i="0" lang="en-US" sz="3200" u="none">
                <a:solidFill>
                  <a:srgbClr val="000000"/>
                </a:solidFill>
                <a:latin typeface="Verdana"/>
                <a:ea typeface="Verdana"/>
                <a:cs typeface="Verdana"/>
                <a:sym typeface="Verdana"/>
              </a:rPr>
              <a:t>Extra</a:t>
            </a:r>
            <a:endParaRPr/>
          </a:p>
        </p:txBody>
      </p:sp>
      <p:sp>
        <p:nvSpPr>
          <p:cNvPr id="880" name="Google Shape;880;p72"/>
          <p:cNvSpPr txBox="1"/>
          <p:nvPr/>
        </p:nvSpPr>
        <p:spPr>
          <a:xfrm>
            <a:off x="8761412" y="3879850"/>
            <a:ext cx="1174750" cy="398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1" name="Google Shape;881;p72"/>
          <p:cNvSpPr/>
          <p:nvPr/>
        </p:nvSpPr>
        <p:spPr>
          <a:xfrm>
            <a:off x="7019925" y="3952875"/>
            <a:ext cx="342900" cy="176212"/>
          </a:xfrm>
          <a:custGeom>
            <a:rect b="b" l="l" r="r" t="t"/>
            <a:pathLst>
              <a:path extrusionOk="0" h="83" w="175">
                <a:moveTo>
                  <a:pt x="0" y="71"/>
                </a:moveTo>
                <a:lnTo>
                  <a:pt x="163" y="0"/>
                </a:lnTo>
                <a:lnTo>
                  <a:pt x="175" y="48"/>
                </a:lnTo>
                <a:lnTo>
                  <a:pt x="175" y="83"/>
                </a:lnTo>
                <a:lnTo>
                  <a:pt x="0" y="7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882" name="Google Shape;882;p72"/>
          <p:cNvCxnSpPr/>
          <p:nvPr/>
        </p:nvCxnSpPr>
        <p:spPr>
          <a:xfrm flipH="1">
            <a:off x="7362825" y="3832225"/>
            <a:ext cx="1350962" cy="222250"/>
          </a:xfrm>
          <a:prstGeom prst="straightConnector1">
            <a:avLst/>
          </a:prstGeom>
          <a:noFill/>
          <a:ln cap="flat" cmpd="sng" w="9525">
            <a:solidFill>
              <a:srgbClr val="000000"/>
            </a:solidFill>
            <a:prstDash val="solid"/>
            <a:miter lim="800000"/>
            <a:headEnd len="med" w="med" type="none"/>
            <a:tailEnd len="med" w="med" type="none"/>
          </a:ln>
        </p:spPr>
      </p:cxnSp>
      <p:sp>
        <p:nvSpPr>
          <p:cNvPr id="883" name="Google Shape;883;p72"/>
          <p:cNvSpPr txBox="1"/>
          <p:nvPr/>
        </p:nvSpPr>
        <p:spPr>
          <a:xfrm>
            <a:off x="10301287" y="6594475"/>
            <a:ext cx="4502150" cy="46037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4" name="Google Shape;884;p72"/>
          <p:cNvSpPr txBox="1"/>
          <p:nvPr/>
        </p:nvSpPr>
        <p:spPr>
          <a:xfrm>
            <a:off x="10301287" y="3348037"/>
            <a:ext cx="4502150" cy="466725"/>
          </a:xfrm>
          <a:prstGeom prst="rect">
            <a:avLst/>
          </a:prstGeom>
          <a:solidFill>
            <a:srgbClr val="3366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5" name="Google Shape;885;p72"/>
          <p:cNvSpPr txBox="1"/>
          <p:nvPr/>
        </p:nvSpPr>
        <p:spPr>
          <a:xfrm>
            <a:off x="11161712" y="7240587"/>
            <a:ext cx="4168775" cy="92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Valence band, </a:t>
            </a: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v</a:t>
            </a:r>
            <a:endParaRPr/>
          </a:p>
        </p:txBody>
      </p:sp>
      <p:cxnSp>
        <p:nvCxnSpPr>
          <p:cNvPr id="886" name="Google Shape;886;p72"/>
          <p:cNvCxnSpPr/>
          <p:nvPr/>
        </p:nvCxnSpPr>
        <p:spPr>
          <a:xfrm>
            <a:off x="12017375" y="3814762"/>
            <a:ext cx="0" cy="2779712"/>
          </a:xfrm>
          <a:prstGeom prst="straightConnector1">
            <a:avLst/>
          </a:prstGeom>
          <a:noFill/>
          <a:ln cap="flat" cmpd="sng" w="9525">
            <a:solidFill>
              <a:srgbClr val="000000"/>
            </a:solidFill>
            <a:prstDash val="solid"/>
            <a:miter lim="800000"/>
            <a:headEnd len="med" w="med" type="triangle"/>
            <a:tailEnd len="med" w="med" type="triangle"/>
          </a:ln>
        </p:spPr>
      </p:cxnSp>
      <p:sp>
        <p:nvSpPr>
          <p:cNvPr id="887" name="Google Shape;887;p72"/>
          <p:cNvSpPr txBox="1"/>
          <p:nvPr/>
        </p:nvSpPr>
        <p:spPr>
          <a:xfrm>
            <a:off x="12017375" y="4719637"/>
            <a:ext cx="2786062" cy="92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g</a:t>
            </a:r>
            <a:r>
              <a:rPr b="0" i="0" lang="en-US" sz="3200" u="none">
                <a:solidFill>
                  <a:schemeClr val="dk1"/>
                </a:solidFill>
                <a:latin typeface="Verdana"/>
                <a:ea typeface="Verdana"/>
                <a:cs typeface="Verdana"/>
                <a:sym typeface="Verdana"/>
              </a:rPr>
              <a:t> = 1.1 eV</a:t>
            </a:r>
            <a:endParaRPr/>
          </a:p>
        </p:txBody>
      </p:sp>
      <p:sp>
        <p:nvSpPr>
          <p:cNvPr id="888" name="Google Shape;888;p72"/>
          <p:cNvSpPr txBox="1"/>
          <p:nvPr/>
        </p:nvSpPr>
        <p:spPr>
          <a:xfrm>
            <a:off x="9926637" y="2403475"/>
            <a:ext cx="4649787" cy="92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Conducting band, </a:t>
            </a: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c</a:t>
            </a:r>
            <a:endParaRPr/>
          </a:p>
        </p:txBody>
      </p:sp>
      <p:cxnSp>
        <p:nvCxnSpPr>
          <p:cNvPr id="889" name="Google Shape;889;p72"/>
          <p:cNvCxnSpPr/>
          <p:nvPr/>
        </p:nvCxnSpPr>
        <p:spPr>
          <a:xfrm>
            <a:off x="10406062" y="4113212"/>
            <a:ext cx="4538662" cy="0"/>
          </a:xfrm>
          <a:prstGeom prst="straightConnector1">
            <a:avLst/>
          </a:prstGeom>
          <a:noFill/>
          <a:ln cap="flat" cmpd="sng" w="9525">
            <a:solidFill>
              <a:srgbClr val="000000"/>
            </a:solidFill>
            <a:prstDash val="solid"/>
            <a:miter lim="800000"/>
            <a:headEnd len="med" w="med" type="none"/>
            <a:tailEnd len="med" w="med" type="none"/>
          </a:ln>
        </p:spPr>
      </p:cxnSp>
      <p:cxnSp>
        <p:nvCxnSpPr>
          <p:cNvPr id="890" name="Google Shape;890;p72"/>
          <p:cNvCxnSpPr/>
          <p:nvPr/>
        </p:nvCxnSpPr>
        <p:spPr>
          <a:xfrm>
            <a:off x="14449425" y="2763837"/>
            <a:ext cx="0" cy="1047750"/>
          </a:xfrm>
          <a:prstGeom prst="straightConnector1">
            <a:avLst/>
          </a:prstGeom>
          <a:noFill/>
          <a:ln cap="flat" cmpd="sng" w="9525">
            <a:solidFill>
              <a:srgbClr val="000000"/>
            </a:solidFill>
            <a:prstDash val="solid"/>
            <a:miter lim="800000"/>
            <a:headEnd len="med" w="med" type="none"/>
            <a:tailEnd len="med" w="med" type="triangle"/>
          </a:ln>
        </p:spPr>
      </p:cxnSp>
      <p:cxnSp>
        <p:nvCxnSpPr>
          <p:cNvPr id="891" name="Google Shape;891;p72"/>
          <p:cNvCxnSpPr/>
          <p:nvPr/>
        </p:nvCxnSpPr>
        <p:spPr>
          <a:xfrm rot="10800000">
            <a:off x="14449425" y="4113212"/>
            <a:ext cx="0" cy="787400"/>
          </a:xfrm>
          <a:prstGeom prst="straightConnector1">
            <a:avLst/>
          </a:prstGeom>
          <a:noFill/>
          <a:ln cap="flat" cmpd="sng" w="9525">
            <a:solidFill>
              <a:srgbClr val="000000"/>
            </a:solidFill>
            <a:prstDash val="solid"/>
            <a:miter lim="800000"/>
            <a:headEnd len="med" w="med" type="none"/>
            <a:tailEnd len="med" w="med" type="triangle"/>
          </a:ln>
        </p:spPr>
      </p:cxnSp>
      <p:sp>
        <p:nvSpPr>
          <p:cNvPr id="892" name="Google Shape;892;p72"/>
          <p:cNvSpPr txBox="1"/>
          <p:nvPr/>
        </p:nvSpPr>
        <p:spPr>
          <a:xfrm>
            <a:off x="14576425" y="3517900"/>
            <a:ext cx="3014662" cy="92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d</a:t>
            </a:r>
            <a:r>
              <a:rPr b="0" i="0" lang="en-US" sz="3200" u="none">
                <a:solidFill>
                  <a:schemeClr val="dk1"/>
                </a:solidFill>
                <a:latin typeface="Verdana"/>
                <a:ea typeface="Verdana"/>
                <a:cs typeface="Verdana"/>
                <a:sym typeface="Verdana"/>
              </a:rPr>
              <a:t> ~ 0.05 eV</a:t>
            </a:r>
            <a:endParaRPr/>
          </a:p>
        </p:txBody>
      </p:sp>
      <p:sp>
        <p:nvSpPr>
          <p:cNvPr id="893" name="Google Shape;893;p72"/>
          <p:cNvSpPr/>
          <p:nvPr/>
        </p:nvSpPr>
        <p:spPr>
          <a:xfrm>
            <a:off x="11033125" y="4025900"/>
            <a:ext cx="123825" cy="1317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894" name="Google Shape;894;p72"/>
          <p:cNvCxnSpPr/>
          <p:nvPr/>
        </p:nvCxnSpPr>
        <p:spPr>
          <a:xfrm rot="10800000">
            <a:off x="11083925" y="3449637"/>
            <a:ext cx="0" cy="527050"/>
          </a:xfrm>
          <a:prstGeom prst="straightConnector1">
            <a:avLst/>
          </a:prstGeom>
          <a:noFill/>
          <a:ln cap="flat" cmpd="sng" w="9525">
            <a:solidFill>
              <a:srgbClr val="000000"/>
            </a:solidFill>
            <a:prstDash val="solid"/>
            <a:miter lim="800000"/>
            <a:headEnd len="med" w="med" type="none"/>
            <a:tailEnd len="med" w="med" type="triangle"/>
          </a:ln>
        </p:spPr>
      </p:cxnSp>
      <p:cxnSp>
        <p:nvCxnSpPr>
          <p:cNvPr id="895" name="Google Shape;895;p72"/>
          <p:cNvCxnSpPr/>
          <p:nvPr/>
        </p:nvCxnSpPr>
        <p:spPr>
          <a:xfrm>
            <a:off x="9847262" y="3960812"/>
            <a:ext cx="1260475" cy="136525"/>
          </a:xfrm>
          <a:prstGeom prst="straightConnector1">
            <a:avLst/>
          </a:prstGeom>
          <a:noFill/>
          <a:ln cap="flat" cmpd="sng" w="9525">
            <a:solidFill>
              <a:srgbClr val="000000"/>
            </a:solidFill>
            <a:prstDash val="solid"/>
            <a:miter lim="800000"/>
            <a:headEnd len="med" w="med" type="none"/>
            <a:tailEnd len="med" w="med" type="triangle"/>
          </a:ln>
        </p:spPr>
      </p:cxnSp>
      <p:sp>
        <p:nvSpPr>
          <p:cNvPr id="896" name="Google Shape;896;p72"/>
          <p:cNvSpPr txBox="1"/>
          <p:nvPr/>
        </p:nvSpPr>
        <p:spPr>
          <a:xfrm>
            <a:off x="2513012" y="8670925"/>
            <a:ext cx="15078075" cy="2325687"/>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FF0000"/>
              </a:buClr>
              <a:buSzPts val="3200"/>
              <a:buFont typeface="Noto Sans Symbols"/>
              <a:buChar char="⮚"/>
            </a:pPr>
            <a:r>
              <a:rPr b="1" i="0" lang="en-US" sz="3200" u="none">
                <a:solidFill>
                  <a:schemeClr val="dk1"/>
                </a:solidFill>
                <a:latin typeface="Verdana"/>
                <a:ea typeface="Verdana"/>
                <a:cs typeface="Verdana"/>
                <a:sym typeface="Verdana"/>
              </a:rPr>
              <a:t> Doping silicon lattice with group V elements can creates extra electrons in the conduction band — </a:t>
            </a:r>
            <a:r>
              <a:rPr b="1" i="0" lang="en-US" sz="3200" u="none">
                <a:solidFill>
                  <a:srgbClr val="FF0000"/>
                </a:solidFill>
                <a:latin typeface="Verdana"/>
                <a:ea typeface="Verdana"/>
                <a:cs typeface="Verdana"/>
                <a:sym typeface="Verdana"/>
              </a:rPr>
              <a:t>negative charge carriers (n-type), As- donor</a:t>
            </a:r>
            <a:r>
              <a:rPr b="1" i="0" lang="en-US" sz="3200" u="none">
                <a:solidFill>
                  <a:schemeClr val="dk1"/>
                </a:solidFill>
                <a:latin typeface="Verdana"/>
                <a:ea typeface="Verdana"/>
                <a:cs typeface="Verdana"/>
                <a:sym typeface="Verdana"/>
              </a:rPr>
              <a:t>.</a:t>
            </a:r>
            <a:endParaRPr/>
          </a:p>
          <a:p>
            <a:pPr indent="0" lvl="0" marL="0" marR="0" rtl="0" algn="l">
              <a:lnSpc>
                <a:spcPct val="100000"/>
              </a:lnSpc>
              <a:spcBef>
                <a:spcPts val="0"/>
              </a:spcBef>
              <a:spcAft>
                <a:spcPts val="0"/>
              </a:spcAft>
              <a:buClr>
                <a:srgbClr val="FF0000"/>
              </a:buClr>
              <a:buSzPts val="1300"/>
              <a:buFont typeface="Noto Sans Symbols"/>
              <a:buNone/>
            </a:pPr>
            <a:r>
              <a:t/>
            </a:r>
            <a:endParaRPr b="1" i="0" sz="1300" u="none">
              <a:solidFill>
                <a:schemeClr val="dk1"/>
              </a:solidFill>
              <a:latin typeface="Verdana"/>
              <a:ea typeface="Verdana"/>
              <a:cs typeface="Verdana"/>
              <a:sym typeface="Verdana"/>
            </a:endParaRPr>
          </a:p>
          <a:p>
            <a:pPr indent="-203200" lvl="0" marL="0" marR="0" rtl="0" algn="l">
              <a:lnSpc>
                <a:spcPct val="100000"/>
              </a:lnSpc>
              <a:spcBef>
                <a:spcPts val="0"/>
              </a:spcBef>
              <a:spcAft>
                <a:spcPts val="0"/>
              </a:spcAft>
              <a:buClr>
                <a:srgbClr val="FF0000"/>
              </a:buClr>
              <a:buSzPts val="3200"/>
              <a:buFont typeface="Noto Sans Symbols"/>
              <a:buChar char="⮚"/>
            </a:pPr>
            <a:r>
              <a:rPr b="1" i="0" lang="en-US" sz="3200" u="none">
                <a:solidFill>
                  <a:schemeClr val="dk1"/>
                </a:solidFill>
                <a:latin typeface="Verdana"/>
                <a:ea typeface="Verdana"/>
                <a:cs typeface="Verdana"/>
                <a:sym typeface="Verdana"/>
              </a:rPr>
              <a:t> Doping concentration #/cm</a:t>
            </a:r>
            <a:r>
              <a:rPr b="1" baseline="30000" i="0" lang="en-US" sz="3200" u="none">
                <a:solidFill>
                  <a:schemeClr val="dk1"/>
                </a:solidFill>
                <a:latin typeface="Verdana"/>
                <a:ea typeface="Verdana"/>
                <a:cs typeface="Verdana"/>
                <a:sym typeface="Verdana"/>
              </a:rPr>
              <a:t>3 </a:t>
            </a:r>
            <a:r>
              <a:rPr b="1" i="0" lang="en-US" sz="3200" u="none">
                <a:solidFill>
                  <a:schemeClr val="dk1"/>
                </a:solidFill>
                <a:latin typeface="Verdana"/>
                <a:ea typeface="Verdana"/>
                <a:cs typeface="Verdana"/>
                <a:sym typeface="Verdana"/>
              </a:rPr>
              <a:t>(10</a:t>
            </a:r>
            <a:r>
              <a:rPr b="1" baseline="30000" i="0" lang="en-US" sz="3200" u="none">
                <a:solidFill>
                  <a:schemeClr val="dk1"/>
                </a:solidFill>
                <a:latin typeface="Verdana"/>
                <a:ea typeface="Verdana"/>
                <a:cs typeface="Verdana"/>
                <a:sym typeface="Verdana"/>
              </a:rPr>
              <a:t>16</a:t>
            </a:r>
            <a:r>
              <a:rPr b="1" i="0" lang="en-US" sz="3200" u="none">
                <a:solidFill>
                  <a:schemeClr val="dk1"/>
                </a:solidFill>
                <a:latin typeface="Verdana"/>
                <a:ea typeface="Verdana"/>
                <a:cs typeface="Verdana"/>
                <a:sym typeface="Verdana"/>
              </a:rPr>
              <a:t>/cm</a:t>
            </a:r>
            <a:r>
              <a:rPr b="1" baseline="30000" i="0" lang="en-US" sz="3200" u="none">
                <a:solidFill>
                  <a:schemeClr val="dk1"/>
                </a:solidFill>
                <a:latin typeface="Verdana"/>
                <a:ea typeface="Verdana"/>
                <a:cs typeface="Verdana"/>
                <a:sym typeface="Verdana"/>
              </a:rPr>
              <a:t>3 </a:t>
            </a:r>
            <a:r>
              <a:rPr b="1" i="0" lang="en-US" sz="3200" u="none">
                <a:solidFill>
                  <a:schemeClr val="dk1"/>
                </a:solidFill>
                <a:latin typeface="Verdana"/>
                <a:ea typeface="Verdana"/>
                <a:cs typeface="Verdana"/>
                <a:sym typeface="Verdana"/>
              </a:rPr>
              <a:t>~ 1/million).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3"/>
          <p:cNvSpPr txBox="1"/>
          <p:nvPr/>
        </p:nvSpPr>
        <p:spPr>
          <a:xfrm>
            <a:off x="9785350" y="6311900"/>
            <a:ext cx="4811712" cy="431800"/>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03" name="Google Shape;903;p73"/>
          <p:cNvSpPr txBox="1"/>
          <p:nvPr/>
        </p:nvSpPr>
        <p:spPr>
          <a:xfrm>
            <a:off x="9785350" y="3271837"/>
            <a:ext cx="4811712" cy="434975"/>
          </a:xfrm>
          <a:prstGeom prst="rect">
            <a:avLst/>
          </a:prstGeom>
          <a:solidFill>
            <a:srgbClr val="3366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04" name="Google Shape;904;p73"/>
          <p:cNvSpPr txBox="1"/>
          <p:nvPr/>
        </p:nvSpPr>
        <p:spPr>
          <a:xfrm>
            <a:off x="11161712" y="6916737"/>
            <a:ext cx="3892550"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Valence band, </a:t>
            </a: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v</a:t>
            </a:r>
            <a:endParaRPr/>
          </a:p>
        </p:txBody>
      </p:sp>
      <p:cxnSp>
        <p:nvCxnSpPr>
          <p:cNvPr id="905" name="Google Shape;905;p73"/>
          <p:cNvCxnSpPr/>
          <p:nvPr/>
        </p:nvCxnSpPr>
        <p:spPr>
          <a:xfrm>
            <a:off x="11620500" y="3706812"/>
            <a:ext cx="0" cy="2605087"/>
          </a:xfrm>
          <a:prstGeom prst="straightConnector1">
            <a:avLst/>
          </a:prstGeom>
          <a:noFill/>
          <a:ln cap="flat" cmpd="sng" w="9525">
            <a:solidFill>
              <a:srgbClr val="000000"/>
            </a:solidFill>
            <a:prstDash val="solid"/>
            <a:miter lim="800000"/>
            <a:headEnd len="med" w="med" type="triangle"/>
            <a:tailEnd len="med" w="med" type="triangle"/>
          </a:ln>
        </p:spPr>
      </p:cxnSp>
      <p:sp>
        <p:nvSpPr>
          <p:cNvPr id="906" name="Google Shape;906;p73"/>
          <p:cNvSpPr txBox="1"/>
          <p:nvPr/>
        </p:nvSpPr>
        <p:spPr>
          <a:xfrm>
            <a:off x="11620500" y="4557712"/>
            <a:ext cx="2976562" cy="869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g</a:t>
            </a:r>
            <a:r>
              <a:rPr b="0" i="0" lang="en-US" sz="3200" u="none">
                <a:solidFill>
                  <a:schemeClr val="dk1"/>
                </a:solidFill>
                <a:latin typeface="Verdana"/>
                <a:ea typeface="Verdana"/>
                <a:cs typeface="Verdana"/>
                <a:sym typeface="Verdana"/>
              </a:rPr>
              <a:t> = 1.1 eV</a:t>
            </a:r>
            <a:endParaRPr/>
          </a:p>
        </p:txBody>
      </p:sp>
      <p:sp>
        <p:nvSpPr>
          <p:cNvPr id="907" name="Google Shape;907;p73"/>
          <p:cNvSpPr txBox="1"/>
          <p:nvPr/>
        </p:nvSpPr>
        <p:spPr>
          <a:xfrm>
            <a:off x="9898062" y="2387600"/>
            <a:ext cx="4440237"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Conducting band, </a:t>
            </a: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c</a:t>
            </a:r>
            <a:endParaRPr/>
          </a:p>
        </p:txBody>
      </p:sp>
      <p:cxnSp>
        <p:nvCxnSpPr>
          <p:cNvPr id="908" name="Google Shape;908;p73"/>
          <p:cNvCxnSpPr/>
          <p:nvPr/>
        </p:nvCxnSpPr>
        <p:spPr>
          <a:xfrm>
            <a:off x="9785350" y="6065837"/>
            <a:ext cx="4852987" cy="0"/>
          </a:xfrm>
          <a:prstGeom prst="straightConnector1">
            <a:avLst/>
          </a:prstGeom>
          <a:noFill/>
          <a:ln cap="flat" cmpd="sng" w="9525">
            <a:solidFill>
              <a:srgbClr val="000000"/>
            </a:solidFill>
            <a:prstDash val="solid"/>
            <a:miter lim="800000"/>
            <a:headEnd len="med" w="med" type="none"/>
            <a:tailEnd len="med" w="med" type="none"/>
          </a:ln>
        </p:spPr>
      </p:cxnSp>
      <p:cxnSp>
        <p:nvCxnSpPr>
          <p:cNvPr id="909" name="Google Shape;909;p73"/>
          <p:cNvCxnSpPr/>
          <p:nvPr/>
        </p:nvCxnSpPr>
        <p:spPr>
          <a:xfrm>
            <a:off x="14487525" y="5086350"/>
            <a:ext cx="0" cy="979487"/>
          </a:xfrm>
          <a:prstGeom prst="straightConnector1">
            <a:avLst/>
          </a:prstGeom>
          <a:noFill/>
          <a:ln cap="flat" cmpd="sng" w="9525">
            <a:solidFill>
              <a:srgbClr val="000000"/>
            </a:solidFill>
            <a:prstDash val="solid"/>
            <a:miter lim="800000"/>
            <a:headEnd len="med" w="med" type="none"/>
            <a:tailEnd len="med" w="med" type="triangle"/>
          </a:ln>
        </p:spPr>
      </p:cxnSp>
      <p:cxnSp>
        <p:nvCxnSpPr>
          <p:cNvPr id="910" name="Google Shape;910;p73"/>
          <p:cNvCxnSpPr/>
          <p:nvPr/>
        </p:nvCxnSpPr>
        <p:spPr>
          <a:xfrm rot="10800000">
            <a:off x="14487525" y="6311900"/>
            <a:ext cx="0" cy="735012"/>
          </a:xfrm>
          <a:prstGeom prst="straightConnector1">
            <a:avLst/>
          </a:prstGeom>
          <a:noFill/>
          <a:ln cap="flat" cmpd="sng" w="9525">
            <a:solidFill>
              <a:srgbClr val="000000"/>
            </a:solidFill>
            <a:prstDash val="solid"/>
            <a:miter lim="800000"/>
            <a:headEnd len="med" w="med" type="none"/>
            <a:tailEnd len="med" w="med" type="triangle"/>
          </a:ln>
        </p:spPr>
      </p:cxnSp>
      <p:sp>
        <p:nvSpPr>
          <p:cNvPr id="911" name="Google Shape;911;p73"/>
          <p:cNvSpPr txBox="1"/>
          <p:nvPr/>
        </p:nvSpPr>
        <p:spPr>
          <a:xfrm>
            <a:off x="14487525" y="5822950"/>
            <a:ext cx="2978150"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1" lang="en-US" sz="3200" u="none">
                <a:solidFill>
                  <a:schemeClr val="dk1"/>
                </a:solidFill>
                <a:latin typeface="Verdana"/>
                <a:ea typeface="Verdana"/>
                <a:cs typeface="Verdana"/>
                <a:sym typeface="Verdana"/>
              </a:rPr>
              <a:t>E</a:t>
            </a:r>
            <a:r>
              <a:rPr b="0" baseline="-25000" i="1" lang="en-US" sz="3200" u="none">
                <a:solidFill>
                  <a:schemeClr val="dk1"/>
                </a:solidFill>
                <a:latin typeface="Verdana"/>
                <a:ea typeface="Verdana"/>
                <a:cs typeface="Verdana"/>
                <a:sym typeface="Verdana"/>
              </a:rPr>
              <a:t>a</a:t>
            </a:r>
            <a:r>
              <a:rPr b="0" i="0" lang="en-US" sz="3200" u="none">
                <a:solidFill>
                  <a:schemeClr val="dk1"/>
                </a:solidFill>
                <a:latin typeface="Verdana"/>
                <a:ea typeface="Verdana"/>
                <a:cs typeface="Verdana"/>
                <a:sym typeface="Verdana"/>
              </a:rPr>
              <a:t> ~ 0.05 eV</a:t>
            </a:r>
            <a:endParaRPr/>
          </a:p>
        </p:txBody>
      </p:sp>
      <p:sp>
        <p:nvSpPr>
          <p:cNvPr id="912" name="Google Shape;912;p73"/>
          <p:cNvSpPr/>
          <p:nvPr/>
        </p:nvSpPr>
        <p:spPr>
          <a:xfrm>
            <a:off x="10831512" y="6486525"/>
            <a:ext cx="128587" cy="1238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913" name="Google Shape;913;p73"/>
          <p:cNvCxnSpPr/>
          <p:nvPr/>
        </p:nvCxnSpPr>
        <p:spPr>
          <a:xfrm rot="10800000">
            <a:off x="10907712" y="5994400"/>
            <a:ext cx="0" cy="492125"/>
          </a:xfrm>
          <a:prstGeom prst="straightConnector1">
            <a:avLst/>
          </a:prstGeom>
          <a:noFill/>
          <a:ln cap="flat" cmpd="sng" w="9525">
            <a:solidFill>
              <a:srgbClr val="000000"/>
            </a:solidFill>
            <a:prstDash val="solid"/>
            <a:miter lim="800000"/>
            <a:headEnd len="med" w="med" type="none"/>
            <a:tailEnd len="med" w="med" type="triangle"/>
          </a:ln>
        </p:spPr>
      </p:cxnSp>
      <p:cxnSp>
        <p:nvCxnSpPr>
          <p:cNvPr id="914" name="Google Shape;914;p73"/>
          <p:cNvCxnSpPr/>
          <p:nvPr/>
        </p:nvCxnSpPr>
        <p:spPr>
          <a:xfrm>
            <a:off x="9161462" y="4573587"/>
            <a:ext cx="1670050" cy="1343025"/>
          </a:xfrm>
          <a:prstGeom prst="straightConnector1">
            <a:avLst/>
          </a:prstGeom>
          <a:noFill/>
          <a:ln cap="flat" cmpd="sng" w="9525">
            <a:solidFill>
              <a:srgbClr val="000000"/>
            </a:solidFill>
            <a:prstDash val="solid"/>
            <a:miter lim="800000"/>
            <a:headEnd len="med" w="med" type="none"/>
            <a:tailEnd len="med" w="med" type="triangle"/>
          </a:ln>
        </p:spPr>
      </p:cxnSp>
      <p:sp>
        <p:nvSpPr>
          <p:cNvPr id="915" name="Google Shape;915;p73"/>
          <p:cNvSpPr txBox="1"/>
          <p:nvPr/>
        </p:nvSpPr>
        <p:spPr>
          <a:xfrm>
            <a:off x="8894762" y="7304087"/>
            <a:ext cx="2092325" cy="738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Verdana"/>
              <a:buNone/>
            </a:pPr>
            <a:r>
              <a:rPr b="0" i="0" lang="en-US" sz="3200" u="none">
                <a:solidFill>
                  <a:schemeClr val="dk1"/>
                </a:solidFill>
                <a:latin typeface="Verdana"/>
                <a:ea typeface="Verdana"/>
                <a:cs typeface="Verdana"/>
                <a:sym typeface="Verdana"/>
              </a:rPr>
              <a:t>Electron</a:t>
            </a:r>
            <a:endParaRPr/>
          </a:p>
        </p:txBody>
      </p:sp>
      <p:cxnSp>
        <p:nvCxnSpPr>
          <p:cNvPr id="916" name="Google Shape;916;p73"/>
          <p:cNvCxnSpPr/>
          <p:nvPr/>
        </p:nvCxnSpPr>
        <p:spPr>
          <a:xfrm flipH="1" rot="10800000">
            <a:off x="10234612" y="6651625"/>
            <a:ext cx="596900" cy="652462"/>
          </a:xfrm>
          <a:prstGeom prst="straightConnector1">
            <a:avLst/>
          </a:prstGeom>
          <a:noFill/>
          <a:ln cap="flat" cmpd="sng" w="9525">
            <a:solidFill>
              <a:srgbClr val="000000"/>
            </a:solidFill>
            <a:prstDash val="solid"/>
            <a:miter lim="800000"/>
            <a:headEnd len="med" w="med" type="none"/>
            <a:tailEnd len="med" w="med" type="triangle"/>
          </a:ln>
        </p:spPr>
      </p:cxnSp>
      <p:sp>
        <p:nvSpPr>
          <p:cNvPr id="917" name="Google Shape;917;p73"/>
          <p:cNvSpPr/>
          <p:nvPr/>
        </p:nvSpPr>
        <p:spPr>
          <a:xfrm>
            <a:off x="10831512" y="5940425"/>
            <a:ext cx="128587" cy="120650"/>
          </a:xfrm>
          <a:prstGeom prst="ellipse">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18" name="Google Shape;918;p73"/>
          <p:cNvSpPr/>
          <p:nvPr/>
        </p:nvSpPr>
        <p:spPr>
          <a:xfrm>
            <a:off x="5172075" y="4733925"/>
            <a:ext cx="854075" cy="879475"/>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19" name="Google Shape;919;p73"/>
          <p:cNvSpPr/>
          <p:nvPr/>
        </p:nvSpPr>
        <p:spPr>
          <a:xfrm>
            <a:off x="5172075" y="4733925"/>
            <a:ext cx="854075" cy="879475"/>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0" name="Google Shape;920;p73"/>
          <p:cNvSpPr/>
          <p:nvPr/>
        </p:nvSpPr>
        <p:spPr>
          <a:xfrm>
            <a:off x="4784725" y="4389437"/>
            <a:ext cx="1652587" cy="1639887"/>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1" name="Google Shape;921;p73"/>
          <p:cNvSpPr/>
          <p:nvPr/>
        </p:nvSpPr>
        <p:spPr>
          <a:xfrm>
            <a:off x="6332537" y="5316537"/>
            <a:ext cx="187325"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2" name="Google Shape;922;p73"/>
          <p:cNvSpPr/>
          <p:nvPr/>
        </p:nvSpPr>
        <p:spPr>
          <a:xfrm>
            <a:off x="5668962" y="4327525"/>
            <a:ext cx="1889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3" name="Google Shape;923;p73"/>
          <p:cNvSpPr/>
          <p:nvPr/>
        </p:nvSpPr>
        <p:spPr>
          <a:xfrm>
            <a:off x="4676775" y="4903787"/>
            <a:ext cx="212725"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4" name="Google Shape;924;p73"/>
          <p:cNvSpPr/>
          <p:nvPr/>
        </p:nvSpPr>
        <p:spPr>
          <a:xfrm>
            <a:off x="5353050" y="4348162"/>
            <a:ext cx="209550" cy="1492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5" name="Google Shape;925;p73"/>
          <p:cNvSpPr/>
          <p:nvPr/>
        </p:nvSpPr>
        <p:spPr>
          <a:xfrm>
            <a:off x="5394325" y="5921375"/>
            <a:ext cx="192087"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6" name="Google Shape;926;p73"/>
          <p:cNvSpPr/>
          <p:nvPr/>
        </p:nvSpPr>
        <p:spPr>
          <a:xfrm>
            <a:off x="3562350" y="4687887"/>
            <a:ext cx="854075" cy="88265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7" name="Google Shape;927;p73"/>
          <p:cNvSpPr/>
          <p:nvPr/>
        </p:nvSpPr>
        <p:spPr>
          <a:xfrm>
            <a:off x="3562350" y="4687887"/>
            <a:ext cx="854075" cy="8826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8" name="Google Shape;928;p73"/>
          <p:cNvSpPr/>
          <p:nvPr/>
        </p:nvSpPr>
        <p:spPr>
          <a:xfrm>
            <a:off x="3140075" y="4348162"/>
            <a:ext cx="1665287" cy="163671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9" name="Google Shape;929;p73"/>
          <p:cNvSpPr/>
          <p:nvPr/>
        </p:nvSpPr>
        <p:spPr>
          <a:xfrm>
            <a:off x="3046412" y="5029200"/>
            <a:ext cx="212725"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0" name="Google Shape;930;p73"/>
          <p:cNvSpPr/>
          <p:nvPr/>
        </p:nvSpPr>
        <p:spPr>
          <a:xfrm>
            <a:off x="3743325" y="4275137"/>
            <a:ext cx="187325" cy="1603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1" name="Google Shape;931;p73"/>
          <p:cNvSpPr/>
          <p:nvPr/>
        </p:nvSpPr>
        <p:spPr>
          <a:xfrm>
            <a:off x="3700462" y="5900737"/>
            <a:ext cx="1889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2" name="Google Shape;932;p73"/>
          <p:cNvSpPr/>
          <p:nvPr/>
        </p:nvSpPr>
        <p:spPr>
          <a:xfrm>
            <a:off x="5111750" y="3138487"/>
            <a:ext cx="854075" cy="88265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3" name="Google Shape;933;p73"/>
          <p:cNvSpPr/>
          <p:nvPr/>
        </p:nvSpPr>
        <p:spPr>
          <a:xfrm>
            <a:off x="5111750" y="3138487"/>
            <a:ext cx="854075" cy="8826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4" name="Google Shape;934;p73"/>
          <p:cNvSpPr/>
          <p:nvPr/>
        </p:nvSpPr>
        <p:spPr>
          <a:xfrm>
            <a:off x="4721225" y="2798762"/>
            <a:ext cx="1673225" cy="163671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5" name="Google Shape;935;p73"/>
          <p:cNvSpPr/>
          <p:nvPr/>
        </p:nvSpPr>
        <p:spPr>
          <a:xfrm>
            <a:off x="6269037" y="3436937"/>
            <a:ext cx="190500"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6" name="Google Shape;936;p73"/>
          <p:cNvSpPr/>
          <p:nvPr/>
        </p:nvSpPr>
        <p:spPr>
          <a:xfrm>
            <a:off x="4627562" y="3371850"/>
            <a:ext cx="22066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7" name="Google Shape;937;p73"/>
          <p:cNvSpPr/>
          <p:nvPr/>
        </p:nvSpPr>
        <p:spPr>
          <a:xfrm>
            <a:off x="5394325" y="2735262"/>
            <a:ext cx="192087" cy="1476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8" name="Google Shape;938;p73"/>
          <p:cNvSpPr/>
          <p:nvPr/>
        </p:nvSpPr>
        <p:spPr>
          <a:xfrm>
            <a:off x="6805612" y="4786312"/>
            <a:ext cx="854075" cy="8810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9" name="Google Shape;939;p73"/>
          <p:cNvSpPr/>
          <p:nvPr/>
        </p:nvSpPr>
        <p:spPr>
          <a:xfrm>
            <a:off x="6805612" y="4786312"/>
            <a:ext cx="854075" cy="8810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0" name="Google Shape;940;p73"/>
          <p:cNvSpPr/>
          <p:nvPr/>
        </p:nvSpPr>
        <p:spPr>
          <a:xfrm>
            <a:off x="6415087" y="4413250"/>
            <a:ext cx="1663700" cy="1657350"/>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1" name="Google Shape;941;p73"/>
          <p:cNvSpPr/>
          <p:nvPr/>
        </p:nvSpPr>
        <p:spPr>
          <a:xfrm>
            <a:off x="7921625" y="5167312"/>
            <a:ext cx="2016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2" name="Google Shape;942;p73"/>
          <p:cNvSpPr/>
          <p:nvPr/>
        </p:nvSpPr>
        <p:spPr>
          <a:xfrm>
            <a:off x="7035800" y="4359275"/>
            <a:ext cx="192087" cy="1587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3" name="Google Shape;943;p73"/>
          <p:cNvSpPr/>
          <p:nvPr/>
        </p:nvSpPr>
        <p:spPr>
          <a:xfrm>
            <a:off x="7056437" y="5965825"/>
            <a:ext cx="192087"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4" name="Google Shape;944;p73"/>
          <p:cNvSpPr/>
          <p:nvPr/>
        </p:nvSpPr>
        <p:spPr>
          <a:xfrm>
            <a:off x="4700587" y="5230812"/>
            <a:ext cx="188912"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5" name="Google Shape;945;p73"/>
          <p:cNvSpPr/>
          <p:nvPr/>
        </p:nvSpPr>
        <p:spPr>
          <a:xfrm>
            <a:off x="6353175" y="6845300"/>
            <a:ext cx="219075"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6" name="Google Shape;946;p73"/>
          <p:cNvSpPr txBox="1"/>
          <p:nvPr/>
        </p:nvSpPr>
        <p:spPr>
          <a:xfrm>
            <a:off x="6426200" y="6748462"/>
            <a:ext cx="233362" cy="26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7" name="Google Shape;947;p73"/>
          <p:cNvSpPr txBox="1"/>
          <p:nvPr/>
        </p:nvSpPr>
        <p:spPr>
          <a:xfrm>
            <a:off x="6426200" y="6759575"/>
            <a:ext cx="1698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8" name="Google Shape;948;p73"/>
          <p:cNvSpPr txBox="1"/>
          <p:nvPr/>
        </p:nvSpPr>
        <p:spPr>
          <a:xfrm>
            <a:off x="6426200" y="6770687"/>
            <a:ext cx="169862" cy="298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9" name="Google Shape;949;p73"/>
          <p:cNvSpPr txBox="1"/>
          <p:nvPr/>
        </p:nvSpPr>
        <p:spPr>
          <a:xfrm>
            <a:off x="6426200" y="6770687"/>
            <a:ext cx="134937" cy="3540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00"/>
              <a:buFont typeface="Verdana"/>
              <a:buNone/>
            </a:pPr>
            <a:r>
              <a:rPr b="0" i="0" lang="en-US" sz="2300" u="none">
                <a:solidFill>
                  <a:srgbClr val="000000"/>
                </a:solidFill>
                <a:latin typeface="Verdana"/>
                <a:ea typeface="Verdana"/>
                <a:cs typeface="Verdana"/>
                <a:sym typeface="Verdana"/>
              </a:rPr>
              <a:t>-</a:t>
            </a:r>
            <a:endParaRPr/>
          </a:p>
        </p:txBody>
      </p:sp>
      <p:sp>
        <p:nvSpPr>
          <p:cNvPr id="950" name="Google Shape;950;p73"/>
          <p:cNvSpPr/>
          <p:nvPr/>
        </p:nvSpPr>
        <p:spPr>
          <a:xfrm>
            <a:off x="5216525" y="6345237"/>
            <a:ext cx="850900" cy="8937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1" name="Google Shape;951;p73"/>
          <p:cNvSpPr/>
          <p:nvPr/>
        </p:nvSpPr>
        <p:spPr>
          <a:xfrm>
            <a:off x="5216525" y="6345237"/>
            <a:ext cx="850900" cy="8937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2" name="Google Shape;952;p73"/>
          <p:cNvSpPr/>
          <p:nvPr/>
        </p:nvSpPr>
        <p:spPr>
          <a:xfrm>
            <a:off x="4795837" y="6005512"/>
            <a:ext cx="1663700" cy="163671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3" name="Google Shape;953;p73"/>
          <p:cNvSpPr/>
          <p:nvPr/>
        </p:nvSpPr>
        <p:spPr>
          <a:xfrm>
            <a:off x="4721225" y="6516687"/>
            <a:ext cx="1889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4" name="Google Shape;954;p73"/>
          <p:cNvSpPr/>
          <p:nvPr/>
        </p:nvSpPr>
        <p:spPr>
          <a:xfrm>
            <a:off x="5519737" y="7534275"/>
            <a:ext cx="2016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5" name="Google Shape;955;p73"/>
          <p:cNvSpPr/>
          <p:nvPr/>
        </p:nvSpPr>
        <p:spPr>
          <a:xfrm>
            <a:off x="6353175" y="6630987"/>
            <a:ext cx="188912" cy="1730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6" name="Google Shape;956;p73"/>
          <p:cNvSpPr/>
          <p:nvPr/>
        </p:nvSpPr>
        <p:spPr>
          <a:xfrm>
            <a:off x="5668962" y="5921375"/>
            <a:ext cx="168275"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7" name="Google Shape;957;p73"/>
          <p:cNvSpPr/>
          <p:nvPr/>
        </p:nvSpPr>
        <p:spPr>
          <a:xfrm>
            <a:off x="6753225" y="3159125"/>
            <a:ext cx="842962" cy="890587"/>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8" name="Google Shape;958;p73"/>
          <p:cNvSpPr/>
          <p:nvPr/>
        </p:nvSpPr>
        <p:spPr>
          <a:xfrm>
            <a:off x="6753225" y="3159125"/>
            <a:ext cx="842962" cy="890587"/>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9" name="Google Shape;959;p73"/>
          <p:cNvSpPr/>
          <p:nvPr/>
        </p:nvSpPr>
        <p:spPr>
          <a:xfrm>
            <a:off x="6353175" y="2819400"/>
            <a:ext cx="1665287" cy="163671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0" name="Google Shape;960;p73"/>
          <p:cNvSpPr/>
          <p:nvPr/>
        </p:nvSpPr>
        <p:spPr>
          <a:xfrm>
            <a:off x="7889875" y="3554412"/>
            <a:ext cx="188912"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1" name="Google Shape;961;p73"/>
          <p:cNvSpPr/>
          <p:nvPr/>
        </p:nvSpPr>
        <p:spPr>
          <a:xfrm>
            <a:off x="7007225" y="2746375"/>
            <a:ext cx="198437" cy="1587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2" name="Google Shape;962;p73"/>
          <p:cNvSpPr/>
          <p:nvPr/>
        </p:nvSpPr>
        <p:spPr>
          <a:xfrm>
            <a:off x="4014787" y="4264025"/>
            <a:ext cx="192087" cy="1714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3" name="Google Shape;963;p73"/>
          <p:cNvSpPr/>
          <p:nvPr/>
        </p:nvSpPr>
        <p:spPr>
          <a:xfrm>
            <a:off x="3498850" y="3062287"/>
            <a:ext cx="842962" cy="90646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4" name="Google Shape;964;p73"/>
          <p:cNvSpPr/>
          <p:nvPr/>
        </p:nvSpPr>
        <p:spPr>
          <a:xfrm>
            <a:off x="3498850" y="3062287"/>
            <a:ext cx="842962" cy="906462"/>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5" name="Google Shape;965;p73"/>
          <p:cNvSpPr/>
          <p:nvPr/>
        </p:nvSpPr>
        <p:spPr>
          <a:xfrm>
            <a:off x="3078162" y="2735262"/>
            <a:ext cx="1654175" cy="1636712"/>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6" name="Google Shape;966;p73"/>
          <p:cNvSpPr/>
          <p:nvPr/>
        </p:nvSpPr>
        <p:spPr>
          <a:xfrm>
            <a:off x="3014662" y="3457575"/>
            <a:ext cx="192087" cy="1793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7" name="Google Shape;967;p73"/>
          <p:cNvSpPr/>
          <p:nvPr/>
        </p:nvSpPr>
        <p:spPr>
          <a:xfrm>
            <a:off x="3889375" y="2662237"/>
            <a:ext cx="190500" cy="1571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8" name="Google Shape;968;p73"/>
          <p:cNvSpPr/>
          <p:nvPr/>
        </p:nvSpPr>
        <p:spPr>
          <a:xfrm>
            <a:off x="6289675" y="3743325"/>
            <a:ext cx="192087"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9" name="Google Shape;969;p73"/>
          <p:cNvSpPr/>
          <p:nvPr/>
        </p:nvSpPr>
        <p:spPr>
          <a:xfrm>
            <a:off x="4627562" y="3659187"/>
            <a:ext cx="188912"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0" name="Google Shape;970;p73"/>
          <p:cNvSpPr/>
          <p:nvPr/>
        </p:nvSpPr>
        <p:spPr>
          <a:xfrm>
            <a:off x="7310437" y="4348162"/>
            <a:ext cx="192087"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1" name="Google Shape;971;p73"/>
          <p:cNvSpPr/>
          <p:nvPr/>
        </p:nvSpPr>
        <p:spPr>
          <a:xfrm>
            <a:off x="3562350" y="6324600"/>
            <a:ext cx="854075" cy="88265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2" name="Google Shape;972;p73"/>
          <p:cNvSpPr/>
          <p:nvPr/>
        </p:nvSpPr>
        <p:spPr>
          <a:xfrm>
            <a:off x="3562350" y="6324600"/>
            <a:ext cx="854075" cy="882650"/>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3" name="Google Shape;973;p73"/>
          <p:cNvSpPr/>
          <p:nvPr/>
        </p:nvSpPr>
        <p:spPr>
          <a:xfrm>
            <a:off x="3162300" y="5984875"/>
            <a:ext cx="1654175" cy="1635125"/>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4" name="Google Shape;974;p73"/>
          <p:cNvSpPr/>
          <p:nvPr/>
        </p:nvSpPr>
        <p:spPr>
          <a:xfrm>
            <a:off x="3057525" y="6719887"/>
            <a:ext cx="211137" cy="1682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5" name="Google Shape;975;p73"/>
          <p:cNvSpPr/>
          <p:nvPr/>
        </p:nvSpPr>
        <p:spPr>
          <a:xfrm>
            <a:off x="3868737" y="7515225"/>
            <a:ext cx="188912" cy="14922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6" name="Google Shape;976;p73"/>
          <p:cNvSpPr/>
          <p:nvPr/>
        </p:nvSpPr>
        <p:spPr>
          <a:xfrm>
            <a:off x="4721225" y="6824662"/>
            <a:ext cx="188912" cy="1809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7" name="Google Shape;977;p73"/>
          <p:cNvSpPr/>
          <p:nvPr/>
        </p:nvSpPr>
        <p:spPr>
          <a:xfrm>
            <a:off x="3973512" y="5900737"/>
            <a:ext cx="188912" cy="169862"/>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8" name="Google Shape;978;p73"/>
          <p:cNvSpPr/>
          <p:nvPr/>
        </p:nvSpPr>
        <p:spPr>
          <a:xfrm>
            <a:off x="7996237" y="6719887"/>
            <a:ext cx="209550" cy="1682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9" name="Google Shape;979;p73"/>
          <p:cNvSpPr/>
          <p:nvPr/>
        </p:nvSpPr>
        <p:spPr>
          <a:xfrm>
            <a:off x="6837362" y="6389687"/>
            <a:ext cx="842962" cy="890587"/>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0" name="Google Shape;980;p73"/>
          <p:cNvSpPr/>
          <p:nvPr/>
        </p:nvSpPr>
        <p:spPr>
          <a:xfrm>
            <a:off x="6837362" y="6389687"/>
            <a:ext cx="842962" cy="890587"/>
          </a:xfrm>
          <a:prstGeom prst="ellipse">
            <a:avLst/>
          </a:prstGeom>
          <a:noFill/>
          <a:ln cap="flat" cmpd="sng" w="152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1" name="Google Shape;981;p73"/>
          <p:cNvSpPr/>
          <p:nvPr/>
        </p:nvSpPr>
        <p:spPr>
          <a:xfrm>
            <a:off x="6446837" y="6029325"/>
            <a:ext cx="1654175" cy="1635125"/>
          </a:xfrm>
          <a:prstGeom prst="ellipse">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2" name="Google Shape;982;p73"/>
          <p:cNvSpPr/>
          <p:nvPr/>
        </p:nvSpPr>
        <p:spPr>
          <a:xfrm>
            <a:off x="7248525" y="7558087"/>
            <a:ext cx="188912" cy="1460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3" name="Google Shape;983;p73"/>
          <p:cNvSpPr/>
          <p:nvPr/>
        </p:nvSpPr>
        <p:spPr>
          <a:xfrm>
            <a:off x="7353300" y="5965825"/>
            <a:ext cx="190500" cy="1476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4" name="Google Shape;984;p73"/>
          <p:cNvSpPr txBox="1"/>
          <p:nvPr/>
        </p:nvSpPr>
        <p:spPr>
          <a:xfrm>
            <a:off x="3752850" y="3330575"/>
            <a:ext cx="454025"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5" name="Google Shape;985;p73"/>
          <p:cNvSpPr txBox="1"/>
          <p:nvPr/>
        </p:nvSpPr>
        <p:spPr>
          <a:xfrm>
            <a:off x="3752850" y="3340100"/>
            <a:ext cx="377825" cy="395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6" name="Google Shape;986;p73"/>
          <p:cNvSpPr txBox="1"/>
          <p:nvPr/>
        </p:nvSpPr>
        <p:spPr>
          <a:xfrm>
            <a:off x="3752850" y="3351212"/>
            <a:ext cx="366712" cy="374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7" name="Google Shape;987;p73"/>
          <p:cNvSpPr txBox="1"/>
          <p:nvPr/>
        </p:nvSpPr>
        <p:spPr>
          <a:xfrm>
            <a:off x="3752850" y="3348037"/>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988" name="Google Shape;988;p73"/>
          <p:cNvSpPr txBox="1"/>
          <p:nvPr/>
        </p:nvSpPr>
        <p:spPr>
          <a:xfrm>
            <a:off x="5394325" y="3392487"/>
            <a:ext cx="4429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9" name="Google Shape;989;p73"/>
          <p:cNvSpPr txBox="1"/>
          <p:nvPr/>
        </p:nvSpPr>
        <p:spPr>
          <a:xfrm>
            <a:off x="5394325" y="3403600"/>
            <a:ext cx="379412" cy="403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0" name="Google Shape;990;p73"/>
          <p:cNvSpPr txBox="1"/>
          <p:nvPr/>
        </p:nvSpPr>
        <p:spPr>
          <a:xfrm>
            <a:off x="5394325" y="3413125"/>
            <a:ext cx="369887" cy="374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1" name="Google Shape;991;p73"/>
          <p:cNvSpPr txBox="1"/>
          <p:nvPr/>
        </p:nvSpPr>
        <p:spPr>
          <a:xfrm>
            <a:off x="5397500" y="3411537"/>
            <a:ext cx="241300"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992" name="Google Shape;992;p73"/>
          <p:cNvSpPr txBox="1"/>
          <p:nvPr/>
        </p:nvSpPr>
        <p:spPr>
          <a:xfrm>
            <a:off x="6986587" y="3427412"/>
            <a:ext cx="4508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3" name="Google Shape;993;p73"/>
          <p:cNvSpPr txBox="1"/>
          <p:nvPr/>
        </p:nvSpPr>
        <p:spPr>
          <a:xfrm>
            <a:off x="6986587" y="3427412"/>
            <a:ext cx="37623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4" name="Google Shape;994;p73"/>
          <p:cNvSpPr txBox="1"/>
          <p:nvPr/>
        </p:nvSpPr>
        <p:spPr>
          <a:xfrm>
            <a:off x="6986587" y="3448050"/>
            <a:ext cx="366712" cy="358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5" name="Google Shape;995;p73"/>
          <p:cNvSpPr txBox="1"/>
          <p:nvPr/>
        </p:nvSpPr>
        <p:spPr>
          <a:xfrm>
            <a:off x="6975475" y="3443287"/>
            <a:ext cx="242887"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996" name="Google Shape;996;p73"/>
          <p:cNvSpPr txBox="1"/>
          <p:nvPr/>
        </p:nvSpPr>
        <p:spPr>
          <a:xfrm>
            <a:off x="7046912" y="5060950"/>
            <a:ext cx="455612" cy="328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7" name="Google Shape;997;p73"/>
          <p:cNvSpPr txBox="1"/>
          <p:nvPr/>
        </p:nvSpPr>
        <p:spPr>
          <a:xfrm>
            <a:off x="7046912" y="5073650"/>
            <a:ext cx="379412" cy="390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8" name="Google Shape;998;p73"/>
          <p:cNvSpPr txBox="1"/>
          <p:nvPr/>
        </p:nvSpPr>
        <p:spPr>
          <a:xfrm>
            <a:off x="7046912" y="5081587"/>
            <a:ext cx="379412" cy="374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9" name="Google Shape;999;p73"/>
          <p:cNvSpPr txBox="1"/>
          <p:nvPr/>
        </p:nvSpPr>
        <p:spPr>
          <a:xfrm>
            <a:off x="7043737" y="5086350"/>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1000" name="Google Shape;1000;p73"/>
          <p:cNvSpPr txBox="1"/>
          <p:nvPr/>
        </p:nvSpPr>
        <p:spPr>
          <a:xfrm>
            <a:off x="7091362" y="6654800"/>
            <a:ext cx="442912"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1" name="Google Shape;1001;p73"/>
          <p:cNvSpPr txBox="1"/>
          <p:nvPr/>
        </p:nvSpPr>
        <p:spPr>
          <a:xfrm>
            <a:off x="7091362" y="6667500"/>
            <a:ext cx="379412" cy="390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2" name="Google Shape;1002;p73"/>
          <p:cNvSpPr txBox="1"/>
          <p:nvPr/>
        </p:nvSpPr>
        <p:spPr>
          <a:xfrm>
            <a:off x="7091362" y="6675437"/>
            <a:ext cx="368300" cy="371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3" name="Google Shape;1003;p73"/>
          <p:cNvSpPr txBox="1"/>
          <p:nvPr/>
        </p:nvSpPr>
        <p:spPr>
          <a:xfrm>
            <a:off x="7088187" y="6672262"/>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1004" name="Google Shape;1004;p73"/>
          <p:cNvSpPr txBox="1"/>
          <p:nvPr/>
        </p:nvSpPr>
        <p:spPr>
          <a:xfrm>
            <a:off x="5478462" y="6630987"/>
            <a:ext cx="4429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5" name="Google Shape;1005;p73"/>
          <p:cNvSpPr txBox="1"/>
          <p:nvPr/>
        </p:nvSpPr>
        <p:spPr>
          <a:xfrm>
            <a:off x="5478462" y="6642100"/>
            <a:ext cx="379412" cy="395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6" name="Google Shape;1006;p73"/>
          <p:cNvSpPr txBox="1"/>
          <p:nvPr/>
        </p:nvSpPr>
        <p:spPr>
          <a:xfrm>
            <a:off x="5478462" y="6654800"/>
            <a:ext cx="369887" cy="371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7" name="Google Shape;1007;p73"/>
          <p:cNvSpPr txBox="1"/>
          <p:nvPr/>
        </p:nvSpPr>
        <p:spPr>
          <a:xfrm>
            <a:off x="5475287" y="6654800"/>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1008" name="Google Shape;1008;p73"/>
          <p:cNvSpPr txBox="1"/>
          <p:nvPr/>
        </p:nvSpPr>
        <p:spPr>
          <a:xfrm>
            <a:off x="3813175" y="4976812"/>
            <a:ext cx="455612" cy="33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9" name="Google Shape;1009;p73"/>
          <p:cNvSpPr txBox="1"/>
          <p:nvPr/>
        </p:nvSpPr>
        <p:spPr>
          <a:xfrm>
            <a:off x="3813175" y="4986337"/>
            <a:ext cx="379412" cy="39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0" name="Google Shape;1010;p73"/>
          <p:cNvSpPr txBox="1"/>
          <p:nvPr/>
        </p:nvSpPr>
        <p:spPr>
          <a:xfrm>
            <a:off x="3813175" y="4997450"/>
            <a:ext cx="379412" cy="371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1" name="Google Shape;1011;p73"/>
          <p:cNvSpPr txBox="1"/>
          <p:nvPr/>
        </p:nvSpPr>
        <p:spPr>
          <a:xfrm>
            <a:off x="3816350" y="4992687"/>
            <a:ext cx="241300" cy="7096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1012" name="Google Shape;1012;p73"/>
          <p:cNvSpPr txBox="1"/>
          <p:nvPr/>
        </p:nvSpPr>
        <p:spPr>
          <a:xfrm>
            <a:off x="3836987" y="6569075"/>
            <a:ext cx="452437" cy="331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3" name="Google Shape;1013;p73"/>
          <p:cNvSpPr txBox="1"/>
          <p:nvPr/>
        </p:nvSpPr>
        <p:spPr>
          <a:xfrm>
            <a:off x="3836987" y="6578600"/>
            <a:ext cx="379412" cy="395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4" name="Google Shape;1014;p73"/>
          <p:cNvSpPr txBox="1"/>
          <p:nvPr/>
        </p:nvSpPr>
        <p:spPr>
          <a:xfrm>
            <a:off x="3836987" y="6589712"/>
            <a:ext cx="369887" cy="374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5" name="Google Shape;1015;p73"/>
          <p:cNvSpPr txBox="1"/>
          <p:nvPr/>
        </p:nvSpPr>
        <p:spPr>
          <a:xfrm>
            <a:off x="3836987" y="6583362"/>
            <a:ext cx="242887"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Verdana"/>
              <a:buNone/>
            </a:pPr>
            <a:r>
              <a:rPr b="1" i="0" lang="en-US" sz="1800" u="none">
                <a:solidFill>
                  <a:srgbClr val="000000"/>
                </a:solidFill>
                <a:latin typeface="Verdana"/>
                <a:ea typeface="Verdana"/>
                <a:cs typeface="Verdana"/>
                <a:sym typeface="Verdana"/>
              </a:rPr>
              <a:t>Si</a:t>
            </a:r>
            <a:endParaRPr/>
          </a:p>
        </p:txBody>
      </p:sp>
      <p:sp>
        <p:nvSpPr>
          <p:cNvPr id="1016" name="Google Shape;1016;p73"/>
          <p:cNvSpPr txBox="1"/>
          <p:nvPr/>
        </p:nvSpPr>
        <p:spPr>
          <a:xfrm>
            <a:off x="5394325" y="5018087"/>
            <a:ext cx="52705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7" name="Google Shape;1017;p73"/>
          <p:cNvSpPr txBox="1"/>
          <p:nvPr/>
        </p:nvSpPr>
        <p:spPr>
          <a:xfrm>
            <a:off x="5394325" y="5018087"/>
            <a:ext cx="317500" cy="40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8" name="Google Shape;1018;p73"/>
          <p:cNvSpPr txBox="1"/>
          <p:nvPr/>
        </p:nvSpPr>
        <p:spPr>
          <a:xfrm>
            <a:off x="5394325" y="5029200"/>
            <a:ext cx="317500" cy="371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9" name="Google Shape;1019;p73"/>
          <p:cNvSpPr txBox="1"/>
          <p:nvPr/>
        </p:nvSpPr>
        <p:spPr>
          <a:xfrm>
            <a:off x="5445125" y="4929187"/>
            <a:ext cx="176212" cy="71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Verdana"/>
              <a:buNone/>
            </a:pPr>
            <a:r>
              <a:rPr b="1" i="0" lang="en-US" sz="1800" u="none">
                <a:solidFill>
                  <a:srgbClr val="FF0000"/>
                </a:solidFill>
                <a:latin typeface="Verdana"/>
                <a:ea typeface="Verdana"/>
                <a:cs typeface="Verdana"/>
                <a:sym typeface="Verdana"/>
              </a:rPr>
              <a:t>B</a:t>
            </a:r>
            <a:endParaRPr/>
          </a:p>
        </p:txBody>
      </p:sp>
      <p:sp>
        <p:nvSpPr>
          <p:cNvPr id="1020" name="Google Shape;1020;p73"/>
          <p:cNvSpPr/>
          <p:nvPr/>
        </p:nvSpPr>
        <p:spPr>
          <a:xfrm>
            <a:off x="6269037" y="4892675"/>
            <a:ext cx="327025" cy="274637"/>
          </a:xfrm>
          <a:prstGeom prst="ellipse">
            <a:avLst/>
          </a:prstGeom>
          <a:solidFill>
            <a:srgbClr val="FFFFFF"/>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1" name="Google Shape;1021;p73"/>
          <p:cNvSpPr txBox="1"/>
          <p:nvPr/>
        </p:nvSpPr>
        <p:spPr>
          <a:xfrm>
            <a:off x="8007350" y="4167187"/>
            <a:ext cx="903287"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2" name="Google Shape;1022;p73"/>
          <p:cNvSpPr txBox="1"/>
          <p:nvPr/>
        </p:nvSpPr>
        <p:spPr>
          <a:xfrm>
            <a:off x="8228012" y="4178300"/>
            <a:ext cx="441325" cy="277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3" name="Google Shape;1023;p73"/>
          <p:cNvSpPr txBox="1"/>
          <p:nvPr/>
        </p:nvSpPr>
        <p:spPr>
          <a:xfrm>
            <a:off x="8059737" y="4114800"/>
            <a:ext cx="1104900" cy="573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4" name="Google Shape;1024;p73"/>
          <p:cNvSpPr txBox="1"/>
          <p:nvPr/>
        </p:nvSpPr>
        <p:spPr>
          <a:xfrm>
            <a:off x="8059737" y="4114800"/>
            <a:ext cx="1055687" cy="5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600"/>
              <a:buFont typeface="Verdana"/>
              <a:buNone/>
            </a:pPr>
            <a:r>
              <a:rPr b="1" i="0" lang="en-US" sz="2600" u="none">
                <a:solidFill>
                  <a:srgbClr val="000000"/>
                </a:solidFill>
                <a:latin typeface="Verdana"/>
                <a:ea typeface="Verdana"/>
                <a:cs typeface="Verdana"/>
                <a:sym typeface="Verdana"/>
              </a:rPr>
              <a:t> </a:t>
            </a:r>
            <a:r>
              <a:rPr b="0" i="0" lang="en-US" sz="3200" u="none">
                <a:solidFill>
                  <a:srgbClr val="000000"/>
                </a:solidFill>
                <a:latin typeface="Verdana"/>
                <a:ea typeface="Verdana"/>
                <a:cs typeface="Verdana"/>
                <a:sym typeface="Verdana"/>
              </a:rPr>
              <a:t>Hole</a:t>
            </a:r>
            <a:endParaRPr/>
          </a:p>
        </p:txBody>
      </p:sp>
      <p:cxnSp>
        <p:nvCxnSpPr>
          <p:cNvPr id="1025" name="Google Shape;1025;p73"/>
          <p:cNvCxnSpPr/>
          <p:nvPr/>
        </p:nvCxnSpPr>
        <p:spPr>
          <a:xfrm flipH="1">
            <a:off x="6494462" y="4356100"/>
            <a:ext cx="1495425" cy="539750"/>
          </a:xfrm>
          <a:prstGeom prst="straightConnector1">
            <a:avLst/>
          </a:prstGeom>
          <a:noFill/>
          <a:ln cap="flat" cmpd="sng" w="9525">
            <a:solidFill>
              <a:srgbClr val="000000"/>
            </a:solidFill>
            <a:prstDash val="solid"/>
            <a:miter lim="800000"/>
            <a:headEnd len="med" w="med" type="none"/>
            <a:tailEnd len="med" w="med" type="triangle"/>
          </a:ln>
        </p:spPr>
      </p:cxnSp>
      <p:sp>
        <p:nvSpPr>
          <p:cNvPr id="1026" name="Google Shape;1026;p73"/>
          <p:cNvSpPr txBox="1"/>
          <p:nvPr/>
        </p:nvSpPr>
        <p:spPr>
          <a:xfrm>
            <a:off x="3014662" y="8418512"/>
            <a:ext cx="14325600" cy="1616075"/>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FF0000"/>
              </a:buClr>
              <a:buSzPts val="3200"/>
              <a:buFont typeface="Noto Sans Symbols"/>
              <a:buChar char="⮚"/>
            </a:pPr>
            <a:r>
              <a:rPr b="0" i="0" lang="en-US" sz="3200" u="none">
                <a:solidFill>
                  <a:schemeClr val="dk1"/>
                </a:solidFill>
                <a:latin typeface="Verdana"/>
                <a:ea typeface="Verdana"/>
                <a:cs typeface="Verdana"/>
                <a:sym typeface="Verdana"/>
              </a:rPr>
              <a:t> Doping silicon with group III elements can creates empty holes in the conduction band — </a:t>
            </a:r>
            <a:r>
              <a:rPr b="1" i="0" lang="en-US" sz="3200" u="none">
                <a:solidFill>
                  <a:schemeClr val="dk1"/>
                </a:solidFill>
                <a:latin typeface="Verdana"/>
                <a:ea typeface="Verdana"/>
                <a:cs typeface="Verdana"/>
                <a:sym typeface="Verdana"/>
              </a:rPr>
              <a:t>positive charge carriers (p-type), B-(acceptor).</a:t>
            </a:r>
            <a:r>
              <a:rPr b="0" i="0" lang="en-US" sz="3200" u="none">
                <a:solidFill>
                  <a:schemeClr val="dk1"/>
                </a:solidFill>
                <a:latin typeface="Verdana"/>
                <a:ea typeface="Verdana"/>
                <a:cs typeface="Verdana"/>
                <a:sym typeface="Verdana"/>
              </a:rPr>
              <a:t>  </a:t>
            </a:r>
            <a:endParaRPr/>
          </a:p>
        </p:txBody>
      </p:sp>
      <p:sp>
        <p:nvSpPr>
          <p:cNvPr id="1027" name="Google Shape;1027;p73"/>
          <p:cNvSpPr txBox="1"/>
          <p:nvPr>
            <p:ph type="title"/>
          </p:nvPr>
        </p:nvSpPr>
        <p:spPr>
          <a:xfrm>
            <a:off x="7391400" y="236537"/>
            <a:ext cx="5548312" cy="70008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rtl="0" algn="ctr">
              <a:lnSpc>
                <a:spcPct val="90000"/>
              </a:lnSpc>
              <a:spcBef>
                <a:spcPts val="0"/>
              </a:spcBef>
              <a:spcAft>
                <a:spcPts val="0"/>
              </a:spcAft>
              <a:buClr>
                <a:srgbClr val="000000"/>
              </a:buClr>
              <a:buSzPts val="3900"/>
              <a:buFont typeface="Arial"/>
              <a:buNone/>
            </a:pPr>
            <a:r>
              <a:rPr b="0" i="1" lang="en-US" sz="3900" u="none">
                <a:solidFill>
                  <a:srgbClr val="000000"/>
                </a:solidFill>
                <a:latin typeface="Arial"/>
                <a:ea typeface="Arial"/>
                <a:cs typeface="Arial"/>
                <a:sym typeface="Arial"/>
              </a:rPr>
              <a:t>p-type doping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4"/>
          <p:cNvSpPr txBox="1"/>
          <p:nvPr/>
        </p:nvSpPr>
        <p:spPr>
          <a:xfrm>
            <a:off x="7539037" y="231775"/>
            <a:ext cx="5756275" cy="70008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p-n Junction (p-n diode)</a:t>
            </a:r>
            <a:endParaRPr/>
          </a:p>
        </p:txBody>
      </p:sp>
      <p:sp>
        <p:nvSpPr>
          <p:cNvPr id="1034" name="Google Shape;1034;p74"/>
          <p:cNvSpPr txBox="1"/>
          <p:nvPr/>
        </p:nvSpPr>
        <p:spPr>
          <a:xfrm>
            <a:off x="2763837" y="8796337"/>
            <a:ext cx="14576425" cy="2122487"/>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rgbClr val="FF0000"/>
              </a:buClr>
              <a:buSzPts val="3200"/>
              <a:buFont typeface="Noto Sans Symbols"/>
              <a:buChar char="⮚"/>
            </a:pPr>
            <a:r>
              <a:rPr b="1" i="0" lang="en-US" sz="3200" u="none">
                <a:solidFill>
                  <a:schemeClr val="dk1"/>
                </a:solidFill>
                <a:latin typeface="Calibri"/>
                <a:ea typeface="Calibri"/>
                <a:cs typeface="Calibri"/>
                <a:sym typeface="Calibri"/>
              </a:rPr>
              <a:t> A p-n junction is a junction formed by combining p-type and n-type semiconductors together in very close contact.</a:t>
            </a:r>
            <a:endParaRPr/>
          </a:p>
          <a:p>
            <a:pPr indent="-203200" lvl="0" marL="0" marR="0" rtl="0" algn="l">
              <a:lnSpc>
                <a:spcPct val="100000"/>
              </a:lnSpc>
              <a:spcBef>
                <a:spcPts val="0"/>
              </a:spcBef>
              <a:spcAft>
                <a:spcPts val="0"/>
              </a:spcAft>
              <a:buClr>
                <a:srgbClr val="FF0000"/>
              </a:buClr>
              <a:buSzPts val="3200"/>
              <a:buFont typeface="Noto Sans Symbols"/>
              <a:buChar char="⮚"/>
            </a:pPr>
            <a:r>
              <a:rPr b="1" i="0" lang="en-US" sz="3200" u="none">
                <a:solidFill>
                  <a:schemeClr val="dk1"/>
                </a:solidFill>
                <a:latin typeface="Calibri"/>
                <a:ea typeface="Calibri"/>
                <a:cs typeface="Calibri"/>
                <a:sym typeface="Calibri"/>
              </a:rPr>
              <a:t> In p-n junction, the current is only allowed to flow along one direction from p-type to n-type materials.</a:t>
            </a:r>
            <a:endParaRPr/>
          </a:p>
        </p:txBody>
      </p:sp>
      <p:grpSp>
        <p:nvGrpSpPr>
          <p:cNvPr id="1035" name="Google Shape;1035;p74"/>
          <p:cNvGrpSpPr/>
          <p:nvPr/>
        </p:nvGrpSpPr>
        <p:grpSpPr>
          <a:xfrm>
            <a:off x="2763837" y="1884362"/>
            <a:ext cx="12512675" cy="6508750"/>
            <a:chOff x="990600" y="1143000"/>
            <a:chExt cx="7587256" cy="3946651"/>
          </a:xfrm>
        </p:grpSpPr>
        <p:pic>
          <p:nvPicPr>
            <p:cNvPr id="1036" name="Google Shape;1036;p74"/>
            <p:cNvPicPr preferRelativeResize="0"/>
            <p:nvPr/>
          </p:nvPicPr>
          <p:blipFill rotWithShape="1">
            <a:blip r:embed="rId3">
              <a:alphaModFix/>
            </a:blip>
            <a:srcRect b="74789" l="19526" r="20828" t="2232"/>
            <a:stretch/>
          </p:blipFill>
          <p:spPr>
            <a:xfrm>
              <a:off x="1143000" y="1219200"/>
              <a:ext cx="2438400" cy="1095375"/>
            </a:xfrm>
            <a:prstGeom prst="rect">
              <a:avLst/>
            </a:prstGeom>
            <a:noFill/>
            <a:ln>
              <a:noFill/>
            </a:ln>
          </p:spPr>
        </p:pic>
        <p:cxnSp>
          <p:nvCxnSpPr>
            <p:cNvPr id="1037" name="Google Shape;1037;p74"/>
            <p:cNvCxnSpPr/>
            <p:nvPr/>
          </p:nvCxnSpPr>
          <p:spPr>
            <a:xfrm>
              <a:off x="5122863" y="1476375"/>
              <a:ext cx="0" cy="1647825"/>
            </a:xfrm>
            <a:prstGeom prst="straightConnector1">
              <a:avLst/>
            </a:prstGeom>
            <a:noFill/>
            <a:ln cap="flat" cmpd="sng" w="28575">
              <a:solidFill>
                <a:schemeClr val="dk1"/>
              </a:solidFill>
              <a:prstDash val="solid"/>
              <a:miter lim="800000"/>
              <a:headEnd len="med" w="med" type="triangle"/>
              <a:tailEnd len="med" w="med" type="none"/>
            </a:ln>
          </p:spPr>
        </p:cxnSp>
        <p:cxnSp>
          <p:nvCxnSpPr>
            <p:cNvPr id="1038" name="Google Shape;1038;p74"/>
            <p:cNvCxnSpPr/>
            <p:nvPr/>
          </p:nvCxnSpPr>
          <p:spPr>
            <a:xfrm>
              <a:off x="3505200" y="3124200"/>
              <a:ext cx="3233738" cy="0"/>
            </a:xfrm>
            <a:prstGeom prst="straightConnector1">
              <a:avLst/>
            </a:prstGeom>
            <a:noFill/>
            <a:ln cap="flat" cmpd="sng" w="28575">
              <a:solidFill>
                <a:schemeClr val="dk1"/>
              </a:solidFill>
              <a:prstDash val="solid"/>
              <a:miter lim="800000"/>
              <a:headEnd len="med" w="med" type="none"/>
              <a:tailEnd len="med" w="med" type="triangle"/>
            </a:ln>
          </p:spPr>
        </p:cxnSp>
        <p:sp>
          <p:nvSpPr>
            <p:cNvPr id="1039" name="Google Shape;1039;p74"/>
            <p:cNvSpPr/>
            <p:nvPr/>
          </p:nvSpPr>
          <p:spPr>
            <a:xfrm>
              <a:off x="3910013" y="1655763"/>
              <a:ext cx="2222500" cy="1482725"/>
            </a:xfrm>
            <a:custGeom>
              <a:rect b="b" l="l" r="r" t="t"/>
              <a:pathLst>
                <a:path extrusionOk="0" h="728" w="912">
                  <a:moveTo>
                    <a:pt x="0" y="720"/>
                  </a:moveTo>
                  <a:cubicBezTo>
                    <a:pt x="184" y="724"/>
                    <a:pt x="368" y="728"/>
                    <a:pt x="480" y="720"/>
                  </a:cubicBezTo>
                  <a:cubicBezTo>
                    <a:pt x="592" y="712"/>
                    <a:pt x="624" y="712"/>
                    <a:pt x="672" y="672"/>
                  </a:cubicBezTo>
                  <a:cubicBezTo>
                    <a:pt x="720" y="632"/>
                    <a:pt x="728" y="592"/>
                    <a:pt x="768" y="480"/>
                  </a:cubicBezTo>
                  <a:cubicBezTo>
                    <a:pt x="808" y="368"/>
                    <a:pt x="860" y="184"/>
                    <a:pt x="912" y="0"/>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40" name="Google Shape;1040;p74"/>
            <p:cNvSpPr txBox="1"/>
            <p:nvPr/>
          </p:nvSpPr>
          <p:spPr>
            <a:xfrm>
              <a:off x="6334125" y="2628900"/>
              <a:ext cx="194607"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V</a:t>
              </a:r>
              <a:endParaRPr/>
            </a:p>
          </p:txBody>
        </p:sp>
        <p:sp>
          <p:nvSpPr>
            <p:cNvPr id="1041" name="Google Shape;1041;p74"/>
            <p:cNvSpPr txBox="1"/>
            <p:nvPr/>
          </p:nvSpPr>
          <p:spPr>
            <a:xfrm>
              <a:off x="4616450" y="1476375"/>
              <a:ext cx="148920"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I</a:t>
              </a:r>
              <a:endParaRPr/>
            </a:p>
          </p:txBody>
        </p:sp>
        <p:sp>
          <p:nvSpPr>
            <p:cNvPr id="1042" name="Google Shape;1042;p74"/>
            <p:cNvSpPr txBox="1"/>
            <p:nvPr/>
          </p:nvSpPr>
          <p:spPr>
            <a:xfrm>
              <a:off x="4213225" y="3124200"/>
              <a:ext cx="992670"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R        O	        F</a:t>
              </a:r>
              <a:endParaRPr/>
            </a:p>
          </p:txBody>
        </p:sp>
        <p:cxnSp>
          <p:nvCxnSpPr>
            <p:cNvPr id="1043" name="Google Shape;1043;p74"/>
            <p:cNvCxnSpPr/>
            <p:nvPr/>
          </p:nvCxnSpPr>
          <p:spPr>
            <a:xfrm>
              <a:off x="5778500" y="2643188"/>
              <a:ext cx="0" cy="493712"/>
            </a:xfrm>
            <a:prstGeom prst="straightConnector1">
              <a:avLst/>
            </a:prstGeom>
            <a:noFill/>
            <a:ln cap="flat" cmpd="sng" w="9525">
              <a:solidFill>
                <a:schemeClr val="dk1"/>
              </a:solidFill>
              <a:prstDash val="solid"/>
              <a:miter lim="800000"/>
              <a:headEnd len="med" w="med" type="none"/>
              <a:tailEnd len="med" w="med" type="none"/>
            </a:ln>
          </p:spPr>
        </p:cxnSp>
        <p:pic>
          <p:nvPicPr>
            <p:cNvPr id="1044" name="Google Shape;1044;p74"/>
            <p:cNvPicPr preferRelativeResize="0"/>
            <p:nvPr/>
          </p:nvPicPr>
          <p:blipFill rotWithShape="1">
            <a:blip r:embed="rId3">
              <a:alphaModFix/>
            </a:blip>
            <a:srcRect b="8929" l="19526" r="20828" t="67645"/>
            <a:stretch/>
          </p:blipFill>
          <p:spPr>
            <a:xfrm>
              <a:off x="5791200" y="3762375"/>
              <a:ext cx="2438400" cy="1103313"/>
            </a:xfrm>
            <a:prstGeom prst="rect">
              <a:avLst/>
            </a:prstGeom>
            <a:noFill/>
            <a:ln>
              <a:noFill/>
            </a:ln>
          </p:spPr>
        </p:pic>
        <p:sp>
          <p:nvSpPr>
            <p:cNvPr id="1045" name="Google Shape;1045;p74"/>
            <p:cNvSpPr txBox="1"/>
            <p:nvPr/>
          </p:nvSpPr>
          <p:spPr>
            <a:xfrm>
              <a:off x="5851525" y="3762375"/>
              <a:ext cx="186831"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a:t>
              </a:r>
              <a:endParaRPr/>
            </a:p>
          </p:txBody>
        </p:sp>
        <p:sp>
          <p:nvSpPr>
            <p:cNvPr id="1046" name="Google Shape;1046;p74"/>
            <p:cNvSpPr txBox="1"/>
            <p:nvPr/>
          </p:nvSpPr>
          <p:spPr>
            <a:xfrm>
              <a:off x="7848600" y="3802063"/>
              <a:ext cx="186831"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n</a:t>
              </a:r>
              <a:endParaRPr/>
            </a:p>
          </p:txBody>
        </p:sp>
        <p:sp>
          <p:nvSpPr>
            <p:cNvPr id="1047" name="Google Shape;1047;p74"/>
            <p:cNvSpPr txBox="1"/>
            <p:nvPr/>
          </p:nvSpPr>
          <p:spPr>
            <a:xfrm>
              <a:off x="1203325" y="1143000"/>
              <a:ext cx="186831"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a:solidFill>
                    <a:schemeClr val="lt1"/>
                  </a:solidFill>
                  <a:latin typeface="Calibri"/>
                  <a:ea typeface="Calibri"/>
                  <a:cs typeface="Calibri"/>
                  <a:sym typeface="Calibri"/>
                </a:rPr>
                <a:t>p</a:t>
              </a:r>
              <a:endParaRPr/>
            </a:p>
          </p:txBody>
        </p:sp>
        <p:sp>
          <p:nvSpPr>
            <p:cNvPr id="1048" name="Google Shape;1048;p74"/>
            <p:cNvSpPr txBox="1"/>
            <p:nvPr/>
          </p:nvSpPr>
          <p:spPr>
            <a:xfrm>
              <a:off x="3200400" y="1182688"/>
              <a:ext cx="186831"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a:solidFill>
                    <a:schemeClr val="lt1"/>
                  </a:solidFill>
                  <a:latin typeface="Calibri"/>
                  <a:ea typeface="Calibri"/>
                  <a:cs typeface="Calibri"/>
                  <a:sym typeface="Calibri"/>
                </a:rPr>
                <a:t>n</a:t>
              </a:r>
              <a:endParaRPr/>
            </a:p>
          </p:txBody>
        </p:sp>
        <p:sp>
          <p:nvSpPr>
            <p:cNvPr id="1049" name="Google Shape;1049;p74"/>
            <p:cNvSpPr txBox="1"/>
            <p:nvPr/>
          </p:nvSpPr>
          <p:spPr>
            <a:xfrm>
              <a:off x="5181600" y="4219575"/>
              <a:ext cx="335556"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V&gt;0</a:t>
              </a:r>
              <a:endParaRPr/>
            </a:p>
          </p:txBody>
        </p:sp>
        <p:sp>
          <p:nvSpPr>
            <p:cNvPr id="1050" name="Google Shape;1050;p74"/>
            <p:cNvSpPr txBox="1"/>
            <p:nvPr/>
          </p:nvSpPr>
          <p:spPr>
            <a:xfrm>
              <a:off x="8242300" y="4219575"/>
              <a:ext cx="335556"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V&lt;0</a:t>
              </a:r>
              <a:endParaRPr/>
            </a:p>
          </p:txBody>
        </p:sp>
        <p:cxnSp>
          <p:nvCxnSpPr>
            <p:cNvPr id="1051" name="Google Shape;1051;p74"/>
            <p:cNvCxnSpPr/>
            <p:nvPr/>
          </p:nvCxnSpPr>
          <p:spPr>
            <a:xfrm>
              <a:off x="8242300" y="4384675"/>
              <a:ext cx="76200" cy="0"/>
            </a:xfrm>
            <a:prstGeom prst="straightConnector1">
              <a:avLst/>
            </a:prstGeom>
            <a:noFill/>
            <a:ln cap="flat" cmpd="sng" w="38100">
              <a:solidFill>
                <a:srgbClr val="0000CC"/>
              </a:solidFill>
              <a:prstDash val="solid"/>
              <a:miter lim="800000"/>
              <a:headEnd len="med" w="med" type="none"/>
              <a:tailEnd len="med" w="med" type="none"/>
            </a:ln>
          </p:spPr>
        </p:cxnSp>
        <p:cxnSp>
          <p:nvCxnSpPr>
            <p:cNvPr id="1052" name="Google Shape;1052;p74"/>
            <p:cNvCxnSpPr/>
            <p:nvPr/>
          </p:nvCxnSpPr>
          <p:spPr>
            <a:xfrm>
              <a:off x="5727700" y="4384675"/>
              <a:ext cx="76200" cy="0"/>
            </a:xfrm>
            <a:prstGeom prst="straightConnector1">
              <a:avLst/>
            </a:prstGeom>
            <a:noFill/>
            <a:ln cap="flat" cmpd="sng" w="38100">
              <a:solidFill>
                <a:srgbClr val="0000CC"/>
              </a:solidFill>
              <a:prstDash val="solid"/>
              <a:miter lim="800000"/>
              <a:headEnd len="med" w="med" type="none"/>
              <a:tailEnd len="med" w="med" type="none"/>
            </a:ln>
          </p:spPr>
        </p:cxnSp>
        <p:cxnSp>
          <p:nvCxnSpPr>
            <p:cNvPr id="1053" name="Google Shape;1053;p74"/>
            <p:cNvCxnSpPr/>
            <p:nvPr/>
          </p:nvCxnSpPr>
          <p:spPr>
            <a:xfrm flipH="1" rot="10800000">
              <a:off x="3124200" y="3381375"/>
              <a:ext cx="1066800" cy="381000"/>
            </a:xfrm>
            <a:prstGeom prst="straightConnector1">
              <a:avLst/>
            </a:prstGeom>
            <a:noFill/>
            <a:ln cap="flat" cmpd="sng" w="9525">
              <a:solidFill>
                <a:schemeClr val="dk1"/>
              </a:solidFill>
              <a:prstDash val="solid"/>
              <a:miter lim="800000"/>
              <a:headEnd len="med" w="med" type="none"/>
              <a:tailEnd len="med" w="med" type="triangle"/>
            </a:ln>
          </p:spPr>
        </p:cxnSp>
        <p:cxnSp>
          <p:nvCxnSpPr>
            <p:cNvPr id="1054" name="Google Shape;1054;p74"/>
            <p:cNvCxnSpPr/>
            <p:nvPr/>
          </p:nvCxnSpPr>
          <p:spPr>
            <a:xfrm rot="10800000">
              <a:off x="5943600" y="3305175"/>
              <a:ext cx="1143000" cy="457200"/>
            </a:xfrm>
            <a:prstGeom prst="straightConnector1">
              <a:avLst/>
            </a:prstGeom>
            <a:noFill/>
            <a:ln cap="flat" cmpd="sng" w="9525">
              <a:solidFill>
                <a:schemeClr val="dk1"/>
              </a:solidFill>
              <a:prstDash val="solid"/>
              <a:miter lim="800000"/>
              <a:headEnd len="med" w="med" type="none"/>
              <a:tailEnd len="med" w="med" type="triangle"/>
            </a:ln>
          </p:spPr>
        </p:cxnSp>
        <p:sp>
          <p:nvSpPr>
            <p:cNvPr id="1055" name="Google Shape;1055;p74"/>
            <p:cNvSpPr txBox="1"/>
            <p:nvPr/>
          </p:nvSpPr>
          <p:spPr>
            <a:xfrm>
              <a:off x="2117725" y="4865688"/>
              <a:ext cx="2483580"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Reverse bias			       Forward bias</a:t>
              </a:r>
              <a:endParaRPr/>
            </a:p>
          </p:txBody>
        </p:sp>
        <p:cxnSp>
          <p:nvCxnSpPr>
            <p:cNvPr id="1056" name="Google Shape;1056;p74"/>
            <p:cNvCxnSpPr/>
            <p:nvPr/>
          </p:nvCxnSpPr>
          <p:spPr>
            <a:xfrm>
              <a:off x="990600" y="1781175"/>
              <a:ext cx="152400" cy="0"/>
            </a:xfrm>
            <a:prstGeom prst="straightConnector1">
              <a:avLst/>
            </a:prstGeom>
            <a:noFill/>
            <a:ln cap="flat" cmpd="sng" w="38100">
              <a:solidFill>
                <a:srgbClr val="0000CC"/>
              </a:solidFill>
              <a:prstDash val="solid"/>
              <a:miter lim="800000"/>
              <a:headEnd len="med" w="med" type="none"/>
              <a:tailEnd len="med" w="med" type="none"/>
            </a:ln>
          </p:spPr>
        </p:cxnSp>
        <p:cxnSp>
          <p:nvCxnSpPr>
            <p:cNvPr id="1057" name="Google Shape;1057;p74"/>
            <p:cNvCxnSpPr/>
            <p:nvPr/>
          </p:nvCxnSpPr>
          <p:spPr>
            <a:xfrm>
              <a:off x="3581400" y="1781175"/>
              <a:ext cx="152400" cy="0"/>
            </a:xfrm>
            <a:prstGeom prst="straightConnector1">
              <a:avLst/>
            </a:prstGeom>
            <a:noFill/>
            <a:ln cap="flat" cmpd="sng" w="38100">
              <a:solidFill>
                <a:srgbClr val="0000CC"/>
              </a:solidFill>
              <a:prstDash val="solid"/>
              <a:miter lim="800000"/>
              <a:headEnd len="med" w="med" type="none"/>
              <a:tailEnd len="med" w="med" type="none"/>
            </a:ln>
          </p:spPr>
        </p:cxnSp>
        <p:sp>
          <p:nvSpPr>
            <p:cNvPr id="1058" name="Google Shape;1058;p74"/>
            <p:cNvSpPr/>
            <p:nvPr/>
          </p:nvSpPr>
          <p:spPr>
            <a:xfrm rot="5400000">
              <a:off x="1828800" y="2543175"/>
              <a:ext cx="609600" cy="457200"/>
            </a:xfrm>
            <a:prstGeom prst="triangle">
              <a:avLst>
                <a:gd fmla="val 50000" name="adj"/>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1059" name="Google Shape;1059;p74"/>
            <p:cNvCxnSpPr/>
            <p:nvPr/>
          </p:nvCxnSpPr>
          <p:spPr>
            <a:xfrm>
              <a:off x="2362200" y="2466975"/>
              <a:ext cx="0" cy="609600"/>
            </a:xfrm>
            <a:prstGeom prst="straightConnector1">
              <a:avLst/>
            </a:prstGeom>
            <a:noFill/>
            <a:ln cap="flat" cmpd="sng" w="57150">
              <a:solidFill>
                <a:schemeClr val="dk1"/>
              </a:solidFill>
              <a:prstDash val="solid"/>
              <a:miter lim="800000"/>
              <a:headEnd len="med" w="med" type="none"/>
              <a:tailEnd len="med" w="med" type="none"/>
            </a:ln>
          </p:spPr>
        </p:cxnSp>
        <p:cxnSp>
          <p:nvCxnSpPr>
            <p:cNvPr id="1060" name="Google Shape;1060;p74"/>
            <p:cNvCxnSpPr/>
            <p:nvPr/>
          </p:nvCxnSpPr>
          <p:spPr>
            <a:xfrm>
              <a:off x="1524000" y="2771775"/>
              <a:ext cx="381000" cy="0"/>
            </a:xfrm>
            <a:prstGeom prst="straightConnector1">
              <a:avLst/>
            </a:prstGeom>
            <a:noFill/>
            <a:ln cap="flat" cmpd="sng" w="28575">
              <a:solidFill>
                <a:schemeClr val="dk1"/>
              </a:solidFill>
              <a:prstDash val="solid"/>
              <a:miter lim="800000"/>
              <a:headEnd len="med" w="med" type="none"/>
              <a:tailEnd len="med" w="med" type="none"/>
            </a:ln>
          </p:spPr>
        </p:cxnSp>
        <p:cxnSp>
          <p:nvCxnSpPr>
            <p:cNvPr id="1061" name="Google Shape;1061;p74"/>
            <p:cNvCxnSpPr/>
            <p:nvPr/>
          </p:nvCxnSpPr>
          <p:spPr>
            <a:xfrm>
              <a:off x="2362200" y="2771775"/>
              <a:ext cx="381000" cy="0"/>
            </a:xfrm>
            <a:prstGeom prst="straightConnector1">
              <a:avLst/>
            </a:prstGeom>
            <a:noFill/>
            <a:ln cap="flat" cmpd="sng" w="28575">
              <a:solidFill>
                <a:schemeClr val="dk1"/>
              </a:solidFill>
              <a:prstDash val="solid"/>
              <a:miter lim="800000"/>
              <a:headEnd len="med" w="med" type="none"/>
              <a:tailEnd len="med" w="med" type="none"/>
            </a:ln>
          </p:spPr>
        </p:cxnSp>
        <p:cxnSp>
          <p:nvCxnSpPr>
            <p:cNvPr id="1062" name="Google Shape;1062;p74"/>
            <p:cNvCxnSpPr/>
            <p:nvPr/>
          </p:nvCxnSpPr>
          <p:spPr>
            <a:xfrm>
              <a:off x="1752600" y="3276600"/>
              <a:ext cx="762000" cy="0"/>
            </a:xfrm>
            <a:prstGeom prst="straightConnector1">
              <a:avLst/>
            </a:prstGeom>
            <a:noFill/>
            <a:ln cap="flat" cmpd="sng" w="19050">
              <a:solidFill>
                <a:schemeClr val="dk1"/>
              </a:solidFill>
              <a:prstDash val="solid"/>
              <a:miter lim="800000"/>
              <a:headEnd len="med" w="med" type="none"/>
              <a:tailEnd len="med" w="med" type="triangle"/>
            </a:ln>
          </p:spPr>
        </p:cxnSp>
        <p:sp>
          <p:nvSpPr>
            <p:cNvPr id="1063" name="Google Shape;1063;p74"/>
            <p:cNvSpPr txBox="1"/>
            <p:nvPr/>
          </p:nvSpPr>
          <p:spPr>
            <a:xfrm>
              <a:off x="2498725" y="3084513"/>
              <a:ext cx="146004" cy="223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1" lang="en-US" sz="1800" u="none">
                  <a:solidFill>
                    <a:schemeClr val="dk1"/>
                  </a:solidFill>
                  <a:latin typeface="Calibri"/>
                  <a:ea typeface="Calibri"/>
                  <a:cs typeface="Calibri"/>
                  <a:sym typeface="Calibri"/>
                </a:rPr>
                <a:t>i</a:t>
              </a:r>
              <a:endParaRPr/>
            </a:p>
          </p:txBody>
        </p:sp>
        <p:grpSp>
          <p:nvGrpSpPr>
            <p:cNvPr id="1064" name="Google Shape;1064;p74"/>
            <p:cNvGrpSpPr/>
            <p:nvPr/>
          </p:nvGrpSpPr>
          <p:grpSpPr>
            <a:xfrm>
              <a:off x="1219200" y="3389313"/>
              <a:ext cx="3382963" cy="1466850"/>
              <a:chOff x="768" y="2135"/>
              <a:chExt cx="2131" cy="924"/>
            </a:xfrm>
          </p:grpSpPr>
          <p:pic>
            <p:nvPicPr>
              <p:cNvPr id="1065" name="Google Shape;1065;p74"/>
              <p:cNvPicPr preferRelativeResize="0"/>
              <p:nvPr/>
            </p:nvPicPr>
            <p:blipFill rotWithShape="1">
              <a:blip r:embed="rId3">
                <a:alphaModFix/>
              </a:blip>
              <a:srcRect b="41525" l="19526" r="20828" t="35273"/>
              <a:stretch/>
            </p:blipFill>
            <p:spPr>
              <a:xfrm>
                <a:off x="1152" y="2370"/>
                <a:ext cx="1536" cy="689"/>
              </a:xfrm>
              <a:prstGeom prst="rect">
                <a:avLst/>
              </a:prstGeom>
              <a:noFill/>
              <a:ln>
                <a:noFill/>
              </a:ln>
            </p:spPr>
          </p:pic>
          <p:sp>
            <p:nvSpPr>
              <p:cNvPr id="1066" name="Google Shape;1066;p74"/>
              <p:cNvSpPr txBox="1"/>
              <p:nvPr/>
            </p:nvSpPr>
            <p:spPr>
              <a:xfrm>
                <a:off x="1190" y="2345"/>
                <a:ext cx="118"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a:t>
                </a:r>
                <a:endParaRPr/>
              </a:p>
            </p:txBody>
          </p:sp>
          <p:sp>
            <p:nvSpPr>
              <p:cNvPr id="1067" name="Google Shape;1067;p74"/>
              <p:cNvSpPr txBox="1"/>
              <p:nvPr/>
            </p:nvSpPr>
            <p:spPr>
              <a:xfrm>
                <a:off x="2448" y="2370"/>
                <a:ext cx="118"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n</a:t>
                </a:r>
                <a:endParaRPr/>
              </a:p>
            </p:txBody>
          </p:sp>
          <p:sp>
            <p:nvSpPr>
              <p:cNvPr id="1068" name="Google Shape;1068;p74"/>
              <p:cNvSpPr txBox="1"/>
              <p:nvPr/>
            </p:nvSpPr>
            <p:spPr>
              <a:xfrm>
                <a:off x="768" y="2610"/>
                <a:ext cx="211"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V&lt;0</a:t>
                </a:r>
                <a:endParaRPr/>
              </a:p>
            </p:txBody>
          </p:sp>
          <p:sp>
            <p:nvSpPr>
              <p:cNvPr id="1069" name="Google Shape;1069;p74"/>
              <p:cNvSpPr txBox="1"/>
              <p:nvPr/>
            </p:nvSpPr>
            <p:spPr>
              <a:xfrm>
                <a:off x="2688" y="2625"/>
                <a:ext cx="211"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V&gt;0</a:t>
                </a:r>
                <a:endParaRPr/>
              </a:p>
            </p:txBody>
          </p:sp>
          <p:cxnSp>
            <p:nvCxnSpPr>
              <p:cNvPr id="1070" name="Google Shape;1070;p74"/>
              <p:cNvCxnSpPr/>
              <p:nvPr/>
            </p:nvCxnSpPr>
            <p:spPr>
              <a:xfrm>
                <a:off x="2688" y="2729"/>
                <a:ext cx="48" cy="0"/>
              </a:xfrm>
              <a:prstGeom prst="straightConnector1">
                <a:avLst/>
              </a:prstGeom>
              <a:noFill/>
              <a:ln cap="flat" cmpd="sng" w="38100">
                <a:solidFill>
                  <a:srgbClr val="0000CC"/>
                </a:solidFill>
                <a:prstDash val="solid"/>
                <a:miter lim="800000"/>
                <a:headEnd len="med" w="med" type="none"/>
                <a:tailEnd len="med" w="med" type="none"/>
              </a:ln>
            </p:spPr>
          </p:cxnSp>
          <p:cxnSp>
            <p:nvCxnSpPr>
              <p:cNvPr id="1071" name="Google Shape;1071;p74"/>
              <p:cNvCxnSpPr/>
              <p:nvPr/>
            </p:nvCxnSpPr>
            <p:spPr>
              <a:xfrm>
                <a:off x="1104" y="2729"/>
                <a:ext cx="48" cy="0"/>
              </a:xfrm>
              <a:prstGeom prst="straightConnector1">
                <a:avLst/>
              </a:prstGeom>
              <a:noFill/>
              <a:ln cap="flat" cmpd="sng" w="38100">
                <a:solidFill>
                  <a:srgbClr val="0000CC"/>
                </a:solidFill>
                <a:prstDash val="solid"/>
                <a:miter lim="800000"/>
                <a:headEnd len="med" w="med" type="none"/>
                <a:tailEnd len="med" w="med" type="none"/>
              </a:ln>
            </p:spPr>
          </p:cxnSp>
          <p:cxnSp>
            <p:nvCxnSpPr>
              <p:cNvPr id="1072" name="Google Shape;1072;p74"/>
              <p:cNvCxnSpPr/>
              <p:nvPr/>
            </p:nvCxnSpPr>
            <p:spPr>
              <a:xfrm>
                <a:off x="1632" y="2304"/>
                <a:ext cx="144" cy="192"/>
              </a:xfrm>
              <a:prstGeom prst="straightConnector1">
                <a:avLst/>
              </a:prstGeom>
              <a:noFill/>
              <a:ln cap="flat" cmpd="sng" w="9525">
                <a:solidFill>
                  <a:schemeClr val="dk1"/>
                </a:solidFill>
                <a:prstDash val="solid"/>
                <a:miter lim="800000"/>
                <a:headEnd len="med" w="med" type="none"/>
                <a:tailEnd len="med" w="med" type="triangle"/>
              </a:ln>
            </p:spPr>
          </p:cxnSp>
          <p:sp>
            <p:nvSpPr>
              <p:cNvPr id="1073" name="Google Shape;1073;p74"/>
              <p:cNvSpPr txBox="1"/>
              <p:nvPr/>
            </p:nvSpPr>
            <p:spPr>
              <a:xfrm>
                <a:off x="998" y="2135"/>
                <a:ext cx="620"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depletion layer</a:t>
                </a:r>
                <a:endParaRPr/>
              </a:p>
            </p:txBody>
          </p:sp>
          <p:sp>
            <p:nvSpPr>
              <p:cNvPr id="1074" name="Google Shape;1074;p74"/>
              <p:cNvSpPr txBox="1"/>
              <p:nvPr/>
            </p:nvSpPr>
            <p:spPr>
              <a:xfrm>
                <a:off x="1650" y="2614"/>
                <a:ext cx="303" cy="1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Calibri"/>
                  <a:buNone/>
                </a:pPr>
                <a:r>
                  <a:rPr b="1" i="0" lang="en-US" sz="1800" u="none">
                    <a:solidFill>
                      <a:srgbClr val="FF0000"/>
                    </a:solidFill>
                    <a:latin typeface="Calibri"/>
                    <a:ea typeface="Calibri"/>
                    <a:cs typeface="Calibri"/>
                    <a:sym typeface="Calibri"/>
                  </a:rPr>
                  <a:t>-        +</a:t>
                </a:r>
                <a:endParaRPr/>
              </a:p>
            </p:txBody>
          </p:sp>
        </p:grpSp>
      </p:grpSp>
      <p:pic>
        <p:nvPicPr>
          <p:cNvPr id="1075" name="Google Shape;1075;p74"/>
          <p:cNvPicPr preferRelativeResize="0"/>
          <p:nvPr/>
        </p:nvPicPr>
        <p:blipFill rotWithShape="1">
          <a:blip r:embed="rId4">
            <a:alphaModFix/>
          </a:blip>
          <a:srcRect b="0" l="0" r="0" t="0"/>
          <a:stretch/>
        </p:blipFill>
        <p:spPr>
          <a:xfrm>
            <a:off x="12499975" y="1287462"/>
            <a:ext cx="4892675" cy="3927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2" name="Google Shape;1082;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3" name="Google Shape;1083;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4" name="Google Shape;1084;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5" name="Google Shape;1085;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6" name="Google Shape;1086;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7" name="Google Shape;1087;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8" name="Google Shape;1088;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9" name="Google Shape;1089;p75"/>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90" name="Google Shape;1090;p75"/>
          <p:cNvSpPr txBox="1"/>
          <p:nvPr/>
        </p:nvSpPr>
        <p:spPr>
          <a:xfrm>
            <a:off x="6534150" y="5654675"/>
            <a:ext cx="59055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91" name="Google Shape;1091;p75"/>
          <p:cNvSpPr txBox="1"/>
          <p:nvPr/>
        </p:nvSpPr>
        <p:spPr>
          <a:xfrm>
            <a:off x="3863975" y="155575"/>
            <a:ext cx="1359376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Construction of amorphous silicon solar cells</a:t>
            </a:r>
            <a:endParaRPr/>
          </a:p>
        </p:txBody>
      </p:sp>
      <p:sp>
        <p:nvSpPr>
          <p:cNvPr id="1092" name="Google Shape;1092;p75"/>
          <p:cNvSpPr txBox="1"/>
          <p:nvPr/>
        </p:nvSpPr>
        <p:spPr>
          <a:xfrm>
            <a:off x="2513012" y="1130300"/>
            <a:ext cx="14952662" cy="6183312"/>
          </a:xfrm>
          <a:prstGeom prst="rect">
            <a:avLst/>
          </a:prstGeom>
          <a:noFill/>
          <a:ln>
            <a:noFill/>
          </a:ln>
        </p:spPr>
        <p:txBody>
          <a:bodyPr anchorCtr="0" anchor="t" bIns="45700" lIns="91425" spcFirstLastPara="1" rIns="91425" wrap="square" tIns="45700">
            <a:spAutoFit/>
          </a:bodyPr>
          <a:lstStyle/>
          <a:p>
            <a:pPr indent="-565150" lvl="0" marL="565150" marR="0" rtl="0" algn="l">
              <a:lnSpc>
                <a:spcPct val="100000"/>
              </a:lnSpc>
              <a:spcBef>
                <a:spcPts val="0"/>
              </a:spcBef>
              <a:spcAft>
                <a:spcPts val="0"/>
              </a:spcAft>
              <a:buClr>
                <a:srgbClr val="FF0000"/>
              </a:buClr>
              <a:buSzPts val="3200"/>
              <a:buFont typeface="Noto Sans Symbols"/>
              <a:buChar char="⮚"/>
            </a:pPr>
            <a:r>
              <a:rPr b="0" i="0" lang="en-US" sz="3200" u="none">
                <a:solidFill>
                  <a:srgbClr val="FF0000"/>
                </a:solidFill>
                <a:latin typeface="Verdana"/>
                <a:ea typeface="Verdana"/>
                <a:cs typeface="Verdana"/>
                <a:sym typeface="Verdana"/>
              </a:rPr>
              <a:t>A typical silicon solar cell consists of n-type material (Phosphorus doped silicon) and a p-type (Boron doped silicon) material made of silicon. </a:t>
            </a:r>
            <a:endParaRPr/>
          </a:p>
          <a:p>
            <a:pPr indent="-565150" lvl="0" marL="565150" marR="0" rtl="0" algn="l">
              <a:lnSpc>
                <a:spcPct val="100000"/>
              </a:lnSpc>
              <a:spcBef>
                <a:spcPts val="0"/>
              </a:spcBef>
              <a:spcAft>
                <a:spcPts val="0"/>
              </a:spcAft>
              <a:buClr>
                <a:srgbClr val="0070C0"/>
              </a:buClr>
              <a:buSzPts val="3200"/>
              <a:buFont typeface="Noto Sans Symbols"/>
              <a:buChar char="⮚"/>
            </a:pPr>
            <a:r>
              <a:rPr b="0" i="0" lang="en-US" sz="3200" u="none">
                <a:solidFill>
                  <a:srgbClr val="0070C0"/>
                </a:solidFill>
                <a:latin typeface="Verdana"/>
                <a:ea typeface="Verdana"/>
                <a:cs typeface="Verdana"/>
                <a:sym typeface="Verdana"/>
              </a:rPr>
              <a:t>In the fabrication of device these n-type and p-type materials are joined to form a p-n junction. </a:t>
            </a:r>
            <a:endParaRPr/>
          </a:p>
          <a:p>
            <a:pPr indent="-565150" lvl="0" marL="565150" marR="0" rtl="0" algn="l">
              <a:lnSpc>
                <a:spcPct val="100000"/>
              </a:lnSpc>
              <a:spcBef>
                <a:spcPts val="0"/>
              </a:spcBef>
              <a:spcAft>
                <a:spcPts val="0"/>
              </a:spcAft>
              <a:buClr>
                <a:srgbClr val="7030A0"/>
              </a:buClr>
              <a:buSzPts val="3200"/>
              <a:buFont typeface="Noto Sans Symbols"/>
              <a:buChar char="⮚"/>
            </a:pPr>
            <a:r>
              <a:rPr b="0" i="0" lang="en-US" sz="3200" u="none">
                <a:solidFill>
                  <a:srgbClr val="7030A0"/>
                </a:solidFill>
                <a:latin typeface="Verdana"/>
                <a:ea typeface="Verdana"/>
                <a:cs typeface="Verdana"/>
                <a:sym typeface="Verdana"/>
              </a:rPr>
              <a:t>On top of n type connecting front electrodes are placed.</a:t>
            </a:r>
            <a:r>
              <a:rPr b="0" i="0" lang="en-US" sz="3200" u="none">
                <a:solidFill>
                  <a:schemeClr val="dk1"/>
                </a:solidFill>
                <a:latin typeface="Verdana"/>
                <a:ea typeface="Verdana"/>
                <a:cs typeface="Verdana"/>
                <a:sym typeface="Verdana"/>
              </a:rPr>
              <a:t> </a:t>
            </a:r>
            <a:endParaRPr/>
          </a:p>
          <a:p>
            <a:pPr indent="-565150" lvl="0" marL="56515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Verdana"/>
                <a:ea typeface="Verdana"/>
                <a:cs typeface="Verdana"/>
                <a:sym typeface="Verdana"/>
              </a:rPr>
              <a:t>The metal back contact is attached to p-type layer. </a:t>
            </a:r>
            <a:endParaRPr/>
          </a:p>
          <a:p>
            <a:pPr indent="-565150" lvl="0" marL="565150" marR="0" rtl="0" algn="l">
              <a:lnSpc>
                <a:spcPct val="100000"/>
              </a:lnSpc>
              <a:spcBef>
                <a:spcPts val="0"/>
              </a:spcBef>
              <a:spcAft>
                <a:spcPts val="0"/>
              </a:spcAft>
              <a:buClr>
                <a:srgbClr val="00FF00"/>
              </a:buClr>
              <a:buSzPts val="3200"/>
              <a:buFont typeface="Noto Sans Symbols"/>
              <a:buChar char="⮚"/>
            </a:pPr>
            <a:r>
              <a:rPr b="0" i="0" lang="en-US" sz="3200" u="none">
                <a:solidFill>
                  <a:srgbClr val="00FF00"/>
                </a:solidFill>
                <a:latin typeface="Verdana"/>
                <a:ea typeface="Verdana"/>
                <a:cs typeface="Verdana"/>
                <a:sym typeface="Verdana"/>
              </a:rPr>
              <a:t>An antireflective coating is filled in between the front electrodes to avoid the reflection of sunlight. </a:t>
            </a:r>
            <a:endParaRPr/>
          </a:p>
          <a:p>
            <a:pPr indent="-565150" lvl="0" marL="565150" marR="0" rtl="0" algn="l">
              <a:lnSpc>
                <a:spcPct val="100000"/>
              </a:lnSpc>
              <a:spcBef>
                <a:spcPts val="0"/>
              </a:spcBef>
              <a:spcAft>
                <a:spcPts val="0"/>
              </a:spcAft>
              <a:buClr>
                <a:srgbClr val="7030A0"/>
              </a:buClr>
              <a:buSzPts val="3200"/>
              <a:buFont typeface="Noto Sans Symbols"/>
              <a:buChar char="⮚"/>
            </a:pPr>
            <a:r>
              <a:rPr b="0" i="0" lang="en-US" sz="3200" u="none">
                <a:solidFill>
                  <a:srgbClr val="7030A0"/>
                </a:solidFill>
                <a:latin typeface="Verdana"/>
                <a:ea typeface="Verdana"/>
                <a:cs typeface="Verdana"/>
                <a:sym typeface="Verdana"/>
              </a:rPr>
              <a:t>Finally p-type and n-type layers are joined externally to the circuit. </a:t>
            </a:r>
            <a:endParaRPr/>
          </a:p>
          <a:p>
            <a:pPr indent="-565150" lvl="0" marL="565150" marR="0" rtl="0" algn="l">
              <a:lnSpc>
                <a:spcPct val="100000"/>
              </a:lnSpc>
              <a:spcBef>
                <a:spcPts val="0"/>
              </a:spcBef>
              <a:spcAft>
                <a:spcPts val="0"/>
              </a:spcAft>
              <a:buClr>
                <a:srgbClr val="C00000"/>
              </a:buClr>
              <a:buSzPts val="3200"/>
              <a:buFont typeface="Noto Sans Symbols"/>
              <a:buChar char="⮚"/>
            </a:pPr>
            <a:r>
              <a:rPr b="0" i="0" lang="en-US" sz="3200" u="none">
                <a:solidFill>
                  <a:srgbClr val="C00000"/>
                </a:solidFill>
                <a:latin typeface="Verdana"/>
                <a:ea typeface="Verdana"/>
                <a:cs typeface="Verdana"/>
                <a:sym typeface="Verdana"/>
              </a:rPr>
              <a:t>The complete solar cells are sealed to avoid the environmental contact. </a:t>
            </a:r>
            <a:endParaRPr/>
          </a:p>
        </p:txBody>
      </p:sp>
      <p:pic>
        <p:nvPicPr>
          <p:cNvPr id="1093" name="Google Shape;1093;p75"/>
          <p:cNvPicPr preferRelativeResize="0"/>
          <p:nvPr/>
        </p:nvPicPr>
        <p:blipFill rotWithShape="1">
          <a:blip r:embed="rId3">
            <a:alphaModFix/>
          </a:blip>
          <a:srcRect b="0" l="0" r="0" t="0"/>
          <a:stretch/>
        </p:blipFill>
        <p:spPr>
          <a:xfrm>
            <a:off x="5151437" y="7288212"/>
            <a:ext cx="6788150" cy="3644900"/>
          </a:xfrm>
          <a:prstGeom prst="rect">
            <a:avLst/>
          </a:prstGeom>
          <a:noFill/>
          <a:ln>
            <a:noFill/>
          </a:ln>
        </p:spPr>
      </p:pic>
      <p:pic>
        <p:nvPicPr>
          <p:cNvPr id="1094" name="Google Shape;1094;p75"/>
          <p:cNvPicPr preferRelativeResize="0"/>
          <p:nvPr/>
        </p:nvPicPr>
        <p:blipFill rotWithShape="1">
          <a:blip r:embed="rId4">
            <a:alphaModFix/>
          </a:blip>
          <a:srcRect b="0" l="0" r="0" t="0"/>
          <a:stretch/>
        </p:blipFill>
        <p:spPr>
          <a:xfrm>
            <a:off x="11995150" y="7243762"/>
            <a:ext cx="5607050" cy="356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20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0" st="0"/>
                                            </p:txEl>
                                          </p:spTgt>
                                        </p:tgtEl>
                                        <p:attrNameLst>
                                          <p:attrName>style.visibility</p:attrName>
                                        </p:attrNameLst>
                                      </p:cBhvr>
                                      <p:to>
                                        <p:strVal val="visible"/>
                                      </p:to>
                                    </p:set>
                                    <p:animEffect filter="fade" transition="in">
                                      <p:cBhvr>
                                        <p:cTn dur="1000"/>
                                        <p:tgtEl>
                                          <p:spTgt spid="10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1" st="1"/>
                                            </p:txEl>
                                          </p:spTgt>
                                        </p:tgtEl>
                                        <p:attrNameLst>
                                          <p:attrName>style.visibility</p:attrName>
                                        </p:attrNameLst>
                                      </p:cBhvr>
                                      <p:to>
                                        <p:strVal val="visible"/>
                                      </p:to>
                                    </p:set>
                                    <p:animEffect filter="fade" transition="in">
                                      <p:cBhvr>
                                        <p:cTn dur="1000"/>
                                        <p:tgtEl>
                                          <p:spTgt spid="10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2" st="2"/>
                                            </p:txEl>
                                          </p:spTgt>
                                        </p:tgtEl>
                                        <p:attrNameLst>
                                          <p:attrName>style.visibility</p:attrName>
                                        </p:attrNameLst>
                                      </p:cBhvr>
                                      <p:to>
                                        <p:strVal val="visible"/>
                                      </p:to>
                                    </p:set>
                                    <p:animEffect filter="fade" transition="in">
                                      <p:cBhvr>
                                        <p:cTn dur="1000"/>
                                        <p:tgtEl>
                                          <p:spTgt spid="10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3" st="3"/>
                                            </p:txEl>
                                          </p:spTgt>
                                        </p:tgtEl>
                                        <p:attrNameLst>
                                          <p:attrName>style.visibility</p:attrName>
                                        </p:attrNameLst>
                                      </p:cBhvr>
                                      <p:to>
                                        <p:strVal val="visible"/>
                                      </p:to>
                                    </p:set>
                                    <p:animEffect filter="fade" transition="in">
                                      <p:cBhvr>
                                        <p:cTn dur="1000"/>
                                        <p:tgtEl>
                                          <p:spTgt spid="10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4" st="4"/>
                                            </p:txEl>
                                          </p:spTgt>
                                        </p:tgtEl>
                                        <p:attrNameLst>
                                          <p:attrName>style.visibility</p:attrName>
                                        </p:attrNameLst>
                                      </p:cBhvr>
                                      <p:to>
                                        <p:strVal val="visible"/>
                                      </p:to>
                                    </p:set>
                                    <p:animEffect filter="fade" transition="in">
                                      <p:cBhvr>
                                        <p:cTn dur="1000"/>
                                        <p:tgtEl>
                                          <p:spTgt spid="10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5" st="5"/>
                                            </p:txEl>
                                          </p:spTgt>
                                        </p:tgtEl>
                                        <p:attrNameLst>
                                          <p:attrName>style.visibility</p:attrName>
                                        </p:attrNameLst>
                                      </p:cBhvr>
                                      <p:to>
                                        <p:strVal val="visible"/>
                                      </p:to>
                                    </p:set>
                                    <p:animEffect filter="fade" transition="in">
                                      <p:cBhvr>
                                        <p:cTn dur="1000"/>
                                        <p:tgtEl>
                                          <p:spTgt spid="10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6" st="6"/>
                                            </p:txEl>
                                          </p:spTgt>
                                        </p:tgtEl>
                                        <p:attrNameLst>
                                          <p:attrName>style.visibility</p:attrName>
                                        </p:attrNameLst>
                                      </p:cBhvr>
                                      <p:to>
                                        <p:strVal val="visible"/>
                                      </p:to>
                                    </p:set>
                                    <p:animEffect filter="fade" transition="in">
                                      <p:cBhvr>
                                        <p:cTn dur="1000"/>
                                        <p:tgtEl>
                                          <p:spTgt spid="10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1" name="Google Shape;1101;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2" name="Google Shape;1102;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3" name="Google Shape;1103;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4" name="Google Shape;1104;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5" name="Google Shape;1105;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6" name="Google Shape;1106;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7" name="Google Shape;1107;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8" name="Google Shape;1108;p76"/>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9" name="Google Shape;1109;p76"/>
          <p:cNvSpPr txBox="1"/>
          <p:nvPr/>
        </p:nvSpPr>
        <p:spPr>
          <a:xfrm>
            <a:off x="6534150" y="5654675"/>
            <a:ext cx="59055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10" name="Google Shape;1110;p76"/>
          <p:cNvSpPr txBox="1"/>
          <p:nvPr/>
        </p:nvSpPr>
        <p:spPr>
          <a:xfrm>
            <a:off x="6910387" y="215900"/>
            <a:ext cx="6677025" cy="700087"/>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Working of silicon solar cells</a:t>
            </a:r>
            <a:endParaRPr/>
          </a:p>
        </p:txBody>
      </p:sp>
      <p:sp>
        <p:nvSpPr>
          <p:cNvPr id="1111" name="Google Shape;1111;p76"/>
          <p:cNvSpPr txBox="1"/>
          <p:nvPr/>
        </p:nvSpPr>
        <p:spPr>
          <a:xfrm>
            <a:off x="2513012" y="1130300"/>
            <a:ext cx="14952662" cy="5167312"/>
          </a:xfrm>
          <a:prstGeom prst="rect">
            <a:avLst/>
          </a:prstGeom>
          <a:noFill/>
          <a:ln>
            <a:noFill/>
          </a:ln>
        </p:spPr>
        <p:txBody>
          <a:bodyPr anchorCtr="0" anchor="t" bIns="45700" lIns="91425" spcFirstLastPara="1" rIns="91425" wrap="square" tIns="45700">
            <a:spAutoFit/>
          </a:bodyPr>
          <a:lstStyle/>
          <a:p>
            <a:pPr indent="-565150" lvl="0" marL="565150" marR="0" rtl="0" algn="l">
              <a:lnSpc>
                <a:spcPct val="100000"/>
              </a:lnSpc>
              <a:spcBef>
                <a:spcPts val="0"/>
              </a:spcBef>
              <a:spcAft>
                <a:spcPts val="0"/>
              </a:spcAft>
              <a:buClr>
                <a:srgbClr val="C00000"/>
              </a:buClr>
              <a:buSzPts val="3200"/>
              <a:buFont typeface="Noto Sans Symbols"/>
              <a:buChar char="⮚"/>
            </a:pPr>
            <a:r>
              <a:rPr b="0" i="0" lang="en-US" sz="3200" u="none">
                <a:solidFill>
                  <a:srgbClr val="C00000"/>
                </a:solidFill>
                <a:latin typeface="Verdana"/>
                <a:ea typeface="Verdana"/>
                <a:cs typeface="Verdana"/>
                <a:sym typeface="Verdana"/>
              </a:rPr>
              <a:t>When sunlight is incident on solar cells photon strikes on p-n junction. </a:t>
            </a:r>
            <a:endParaRPr/>
          </a:p>
          <a:p>
            <a:pPr indent="-565150" lvl="0" marL="565150" marR="0" rtl="0" algn="l">
              <a:lnSpc>
                <a:spcPct val="100000"/>
              </a:lnSpc>
              <a:spcBef>
                <a:spcPts val="0"/>
              </a:spcBef>
              <a:spcAft>
                <a:spcPts val="0"/>
              </a:spcAft>
              <a:buClr>
                <a:srgbClr val="002060"/>
              </a:buClr>
              <a:buSzPts val="3200"/>
              <a:buFont typeface="Noto Sans Symbols"/>
              <a:buChar char="⮚"/>
            </a:pPr>
            <a:r>
              <a:rPr b="0" i="0" lang="en-US" sz="3200" u="none">
                <a:solidFill>
                  <a:srgbClr val="002060"/>
                </a:solidFill>
                <a:latin typeface="Verdana"/>
                <a:ea typeface="Verdana"/>
                <a:cs typeface="Verdana"/>
                <a:sym typeface="Verdana"/>
              </a:rPr>
              <a:t>Then electron hole pair will be created at the junction by the absorption of photon. </a:t>
            </a:r>
            <a:endParaRPr/>
          </a:p>
          <a:p>
            <a:pPr indent="-565150" lvl="0" marL="565150" marR="0" rtl="0" algn="l">
              <a:lnSpc>
                <a:spcPct val="100000"/>
              </a:lnSpc>
              <a:spcBef>
                <a:spcPts val="0"/>
              </a:spcBef>
              <a:spcAft>
                <a:spcPts val="0"/>
              </a:spcAft>
              <a:buClr>
                <a:srgbClr val="D537C2"/>
              </a:buClr>
              <a:buSzPts val="3200"/>
              <a:buFont typeface="Noto Sans Symbols"/>
              <a:buChar char="⮚"/>
            </a:pPr>
            <a:r>
              <a:rPr b="0" i="0" lang="en-US" sz="3200" u="none">
                <a:solidFill>
                  <a:srgbClr val="D537C2"/>
                </a:solidFill>
                <a:latin typeface="Verdana"/>
                <a:ea typeface="Verdana"/>
                <a:cs typeface="Verdana"/>
                <a:sym typeface="Verdana"/>
              </a:rPr>
              <a:t>This electron hole pair diffuses towards respective layer based on affinity. </a:t>
            </a:r>
            <a:endParaRPr/>
          </a:p>
          <a:p>
            <a:pPr indent="-565150" lvl="0" marL="565150" marR="0" rtl="0" algn="l">
              <a:lnSpc>
                <a:spcPct val="100000"/>
              </a:lnSpc>
              <a:spcBef>
                <a:spcPts val="0"/>
              </a:spcBef>
              <a:spcAft>
                <a:spcPts val="0"/>
              </a:spcAft>
              <a:buClr>
                <a:srgbClr val="070BA9"/>
              </a:buClr>
              <a:buSzPts val="3200"/>
              <a:buFont typeface="Noto Sans Symbols"/>
              <a:buChar char="⮚"/>
            </a:pPr>
            <a:r>
              <a:rPr b="0" i="0" lang="en-US" sz="3200" u="none">
                <a:solidFill>
                  <a:srgbClr val="070BA9"/>
                </a:solidFill>
                <a:latin typeface="Verdana"/>
                <a:ea typeface="Verdana"/>
                <a:cs typeface="Verdana"/>
                <a:sym typeface="Verdana"/>
              </a:rPr>
              <a:t>The electrons diffuse towards n-type later and holes are diffused towards p-type layer. </a:t>
            </a:r>
            <a:endParaRPr/>
          </a:p>
          <a:p>
            <a:pPr indent="-565150" lvl="0" marL="565150" marR="0" rtl="0" algn="l">
              <a:lnSpc>
                <a:spcPct val="100000"/>
              </a:lnSpc>
              <a:spcBef>
                <a:spcPts val="0"/>
              </a:spcBef>
              <a:spcAft>
                <a:spcPts val="0"/>
              </a:spcAft>
              <a:buClr>
                <a:srgbClr val="984807"/>
              </a:buClr>
              <a:buSzPts val="3200"/>
              <a:buFont typeface="Noto Sans Symbols"/>
              <a:buChar char="⮚"/>
            </a:pPr>
            <a:r>
              <a:rPr b="0" i="0" lang="en-US" sz="3200" u="none">
                <a:solidFill>
                  <a:srgbClr val="984807"/>
                </a:solidFill>
                <a:latin typeface="Verdana"/>
                <a:ea typeface="Verdana"/>
                <a:cs typeface="Verdana"/>
                <a:sym typeface="Verdana"/>
              </a:rPr>
              <a:t>These layers are connected externally through a circuit, hence current will be generated. </a:t>
            </a:r>
            <a:endParaRPr/>
          </a:p>
        </p:txBody>
      </p:sp>
      <p:pic>
        <p:nvPicPr>
          <p:cNvPr id="1112" name="Google Shape;1112;p76"/>
          <p:cNvPicPr preferRelativeResize="0"/>
          <p:nvPr/>
        </p:nvPicPr>
        <p:blipFill rotWithShape="1">
          <a:blip r:embed="rId3">
            <a:alphaModFix/>
          </a:blip>
          <a:srcRect b="0" l="0" r="0" t="0"/>
          <a:stretch/>
        </p:blipFill>
        <p:spPr>
          <a:xfrm>
            <a:off x="8418512" y="6205537"/>
            <a:ext cx="5905500" cy="460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0" st="0"/>
                                            </p:txEl>
                                          </p:spTgt>
                                        </p:tgtEl>
                                        <p:attrNameLst>
                                          <p:attrName>style.visibility</p:attrName>
                                        </p:attrNameLst>
                                      </p:cBhvr>
                                      <p:to>
                                        <p:strVal val="visible"/>
                                      </p:to>
                                    </p:set>
                                    <p:animEffect filter="fade" transition="in">
                                      <p:cBhvr>
                                        <p:cTn dur="1000"/>
                                        <p:tgtEl>
                                          <p:spTgt spid="1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1" st="1"/>
                                            </p:txEl>
                                          </p:spTgt>
                                        </p:tgtEl>
                                        <p:attrNameLst>
                                          <p:attrName>style.visibility</p:attrName>
                                        </p:attrNameLst>
                                      </p:cBhvr>
                                      <p:to>
                                        <p:strVal val="visible"/>
                                      </p:to>
                                    </p:set>
                                    <p:animEffect filter="fade" transition="in">
                                      <p:cBhvr>
                                        <p:cTn dur="1000"/>
                                        <p:tgtEl>
                                          <p:spTgt spid="1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2" st="2"/>
                                            </p:txEl>
                                          </p:spTgt>
                                        </p:tgtEl>
                                        <p:attrNameLst>
                                          <p:attrName>style.visibility</p:attrName>
                                        </p:attrNameLst>
                                      </p:cBhvr>
                                      <p:to>
                                        <p:strVal val="visible"/>
                                      </p:to>
                                    </p:set>
                                    <p:animEffect filter="fade" transition="in">
                                      <p:cBhvr>
                                        <p:cTn dur="1000"/>
                                        <p:tgtEl>
                                          <p:spTgt spid="1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3" st="3"/>
                                            </p:txEl>
                                          </p:spTgt>
                                        </p:tgtEl>
                                        <p:attrNameLst>
                                          <p:attrName>style.visibility</p:attrName>
                                        </p:attrNameLst>
                                      </p:cBhvr>
                                      <p:to>
                                        <p:strVal val="visible"/>
                                      </p:to>
                                    </p:set>
                                    <p:animEffect filter="fade" transition="in">
                                      <p:cBhvr>
                                        <p:cTn dur="1000"/>
                                        <p:tgtEl>
                                          <p:spTgt spid="1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4" st="4"/>
                                            </p:txEl>
                                          </p:spTgt>
                                        </p:tgtEl>
                                        <p:attrNameLst>
                                          <p:attrName>style.visibility</p:attrName>
                                        </p:attrNameLst>
                                      </p:cBhvr>
                                      <p:to>
                                        <p:strVal val="visible"/>
                                      </p:to>
                                    </p:set>
                                    <p:animEffect filter="fade" transition="in">
                                      <p:cBhvr>
                                        <p:cTn dur="1000"/>
                                        <p:tgtEl>
                                          <p:spTgt spid="1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19" name="Google Shape;1119;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0" name="Google Shape;1120;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1" name="Google Shape;1121;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2" name="Google Shape;1122;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3" name="Google Shape;1123;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4" name="Google Shape;1124;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5" name="Google Shape;1125;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6" name="Google Shape;1126;p77"/>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7" name="Google Shape;1127;p77"/>
          <p:cNvSpPr txBox="1"/>
          <p:nvPr/>
        </p:nvSpPr>
        <p:spPr>
          <a:xfrm>
            <a:off x="6534150" y="5654675"/>
            <a:ext cx="59055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8" name="Google Shape;1128;p77"/>
          <p:cNvSpPr txBox="1"/>
          <p:nvPr/>
        </p:nvSpPr>
        <p:spPr>
          <a:xfrm>
            <a:off x="6784975" y="376237"/>
            <a:ext cx="7505700"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Advantages of silicon solar cells</a:t>
            </a:r>
            <a:endParaRPr/>
          </a:p>
        </p:txBody>
      </p:sp>
      <p:sp>
        <p:nvSpPr>
          <p:cNvPr id="1129" name="Google Shape;1129;p77"/>
          <p:cNvSpPr txBox="1"/>
          <p:nvPr/>
        </p:nvSpPr>
        <p:spPr>
          <a:xfrm>
            <a:off x="2574925" y="1884362"/>
            <a:ext cx="14954250" cy="6183312"/>
          </a:xfrm>
          <a:prstGeom prst="rect">
            <a:avLst/>
          </a:prstGeom>
          <a:noFill/>
          <a:ln>
            <a:noFill/>
          </a:ln>
        </p:spPr>
        <p:txBody>
          <a:bodyPr anchorCtr="0" anchor="t" bIns="45700" lIns="91425" spcFirstLastPara="1" rIns="91425" wrap="square" tIns="45700">
            <a:spAutoFit/>
          </a:bodyPr>
          <a:lstStyle/>
          <a:p>
            <a:pPr indent="-565150" lvl="0" marL="565150" marR="0" rtl="0" algn="l">
              <a:lnSpc>
                <a:spcPct val="100000"/>
              </a:lnSpc>
              <a:spcBef>
                <a:spcPts val="0"/>
              </a:spcBef>
              <a:spcAft>
                <a:spcPts val="0"/>
              </a:spcAft>
              <a:buClr>
                <a:srgbClr val="7030A0"/>
              </a:buClr>
              <a:buSzPts val="3200"/>
              <a:buFont typeface="Noto Sans Symbols"/>
              <a:buChar char="⮚"/>
            </a:pPr>
            <a:r>
              <a:rPr b="1" i="0" lang="en-US" sz="3200" u="none">
                <a:solidFill>
                  <a:srgbClr val="7030A0"/>
                </a:solidFill>
                <a:latin typeface="Verdana"/>
                <a:ea typeface="Verdana"/>
                <a:cs typeface="Verdana"/>
                <a:sym typeface="Verdana"/>
              </a:rPr>
              <a:t>Solar cell is renewable energy which can be continuously drawn from the sun.  </a:t>
            </a:r>
            <a:endParaRPr/>
          </a:p>
          <a:p>
            <a:pPr indent="-361950" lvl="0" marL="565150" marR="0" rtl="0" algn="l">
              <a:lnSpc>
                <a:spcPct val="100000"/>
              </a:lnSpc>
              <a:spcBef>
                <a:spcPts val="0"/>
              </a:spcBef>
              <a:spcAft>
                <a:spcPts val="0"/>
              </a:spcAft>
              <a:buClr>
                <a:schemeClr val="dk1"/>
              </a:buClr>
              <a:buSzPts val="3200"/>
              <a:buFont typeface="Noto Sans Symbols"/>
              <a:buNone/>
            </a:pPr>
            <a:r>
              <a:t/>
            </a:r>
            <a:endParaRPr b="1" i="0" sz="3200" u="none">
              <a:solidFill>
                <a:srgbClr val="7030A0"/>
              </a:solidFill>
              <a:latin typeface="Verdana"/>
              <a:ea typeface="Verdana"/>
              <a:cs typeface="Verdana"/>
              <a:sym typeface="Verdana"/>
            </a:endParaRPr>
          </a:p>
          <a:p>
            <a:pPr indent="-565150" lvl="0" marL="565150" marR="0" rtl="0" algn="l">
              <a:lnSpc>
                <a:spcPct val="100000"/>
              </a:lnSpc>
              <a:spcBef>
                <a:spcPts val="0"/>
              </a:spcBef>
              <a:spcAft>
                <a:spcPts val="0"/>
              </a:spcAft>
              <a:buClr>
                <a:srgbClr val="0070C0"/>
              </a:buClr>
              <a:buSzPts val="3200"/>
              <a:buFont typeface="Noto Sans Symbols"/>
              <a:buChar char="⮚"/>
            </a:pPr>
            <a:r>
              <a:rPr b="1" i="0" lang="en-US" sz="3200" u="none">
                <a:solidFill>
                  <a:srgbClr val="0070C0"/>
                </a:solidFill>
                <a:latin typeface="Verdana"/>
                <a:ea typeface="Verdana"/>
                <a:cs typeface="Verdana"/>
                <a:sym typeface="Verdana"/>
              </a:rPr>
              <a:t>It is cost effective energy because once it installed there will be minimum maintenance charges for small usage.</a:t>
            </a:r>
            <a:endParaRPr/>
          </a:p>
          <a:p>
            <a:pPr indent="-361950" lvl="0" marL="565150" marR="0" rtl="0" algn="l">
              <a:lnSpc>
                <a:spcPct val="100000"/>
              </a:lnSpc>
              <a:spcBef>
                <a:spcPts val="0"/>
              </a:spcBef>
              <a:spcAft>
                <a:spcPts val="0"/>
              </a:spcAft>
              <a:buClr>
                <a:schemeClr val="dk1"/>
              </a:buClr>
              <a:buSzPts val="3200"/>
              <a:buFont typeface="Noto Sans Symbols"/>
              <a:buNone/>
            </a:pPr>
            <a:r>
              <a:t/>
            </a:r>
            <a:endParaRPr b="1" i="0" sz="3200" u="none">
              <a:solidFill>
                <a:srgbClr val="0070C0"/>
              </a:solidFill>
              <a:latin typeface="Verdana"/>
              <a:ea typeface="Verdana"/>
              <a:cs typeface="Verdana"/>
              <a:sym typeface="Verdana"/>
            </a:endParaRPr>
          </a:p>
          <a:p>
            <a:pPr indent="-565150" lvl="0" marL="565150" marR="0" rtl="0" algn="l">
              <a:lnSpc>
                <a:spcPct val="100000"/>
              </a:lnSpc>
              <a:spcBef>
                <a:spcPts val="0"/>
              </a:spcBef>
              <a:spcAft>
                <a:spcPts val="0"/>
              </a:spcAft>
              <a:buClr>
                <a:srgbClr val="C00000"/>
              </a:buClr>
              <a:buSzPts val="3200"/>
              <a:buFont typeface="Noto Sans Symbols"/>
              <a:buChar char="⮚"/>
            </a:pPr>
            <a:r>
              <a:rPr b="1" i="0" lang="en-US" sz="3200" u="none">
                <a:solidFill>
                  <a:srgbClr val="C00000"/>
                </a:solidFill>
                <a:latin typeface="Verdana"/>
                <a:ea typeface="Verdana"/>
                <a:cs typeface="Verdana"/>
                <a:sym typeface="Verdana"/>
              </a:rPr>
              <a:t>Solar energy is environment friendly and green energy because it doesn’t produce any greenhouse gasses and no pollutants.</a:t>
            </a:r>
            <a:endParaRPr/>
          </a:p>
          <a:p>
            <a:pPr indent="-361950" lvl="0" marL="565150" marR="0" rtl="0" algn="l">
              <a:lnSpc>
                <a:spcPct val="100000"/>
              </a:lnSpc>
              <a:spcBef>
                <a:spcPts val="0"/>
              </a:spcBef>
              <a:spcAft>
                <a:spcPts val="0"/>
              </a:spcAft>
              <a:buClr>
                <a:schemeClr val="dk1"/>
              </a:buClr>
              <a:buSzPts val="3200"/>
              <a:buFont typeface="Noto Sans Symbols"/>
              <a:buNone/>
            </a:pPr>
            <a:r>
              <a:t/>
            </a:r>
            <a:endParaRPr b="1" i="0" sz="3200" u="none">
              <a:solidFill>
                <a:srgbClr val="C00000"/>
              </a:solidFill>
              <a:latin typeface="Verdana"/>
              <a:ea typeface="Verdana"/>
              <a:cs typeface="Verdana"/>
              <a:sym typeface="Verdana"/>
            </a:endParaRPr>
          </a:p>
          <a:p>
            <a:pPr indent="-565150" lvl="0" marL="565150" marR="0" rtl="0" algn="l">
              <a:lnSpc>
                <a:spcPct val="100000"/>
              </a:lnSpc>
              <a:spcBef>
                <a:spcPts val="0"/>
              </a:spcBef>
              <a:spcAft>
                <a:spcPts val="0"/>
              </a:spcAft>
              <a:buClr>
                <a:schemeClr val="dk2"/>
              </a:buClr>
              <a:buSzPts val="3200"/>
              <a:buFont typeface="Noto Sans Symbols"/>
              <a:buChar char="⮚"/>
            </a:pPr>
            <a:r>
              <a:rPr b="1" i="0" lang="en-US" sz="3200" u="none">
                <a:solidFill>
                  <a:schemeClr val="dk2"/>
                </a:solidFill>
                <a:latin typeface="Verdana"/>
                <a:ea typeface="Verdana"/>
                <a:cs typeface="Verdana"/>
                <a:sym typeface="Verdana"/>
              </a:rPr>
              <a:t>It doesn’t involve any combustion reaction or radioactive residue hence no pollution.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0" st="0"/>
                                            </p:txEl>
                                          </p:spTgt>
                                        </p:tgtEl>
                                        <p:attrNameLst>
                                          <p:attrName>style.visibility</p:attrName>
                                        </p:attrNameLst>
                                      </p:cBhvr>
                                      <p:to>
                                        <p:strVal val="visible"/>
                                      </p:to>
                                    </p:set>
                                    <p:animEffect filter="fade" transition="in">
                                      <p:cBhvr>
                                        <p:cTn dur="1000"/>
                                        <p:tgtEl>
                                          <p:spTgt spid="1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1" st="1"/>
                                            </p:txEl>
                                          </p:spTgt>
                                        </p:tgtEl>
                                        <p:attrNameLst>
                                          <p:attrName>style.visibility</p:attrName>
                                        </p:attrNameLst>
                                      </p:cBhvr>
                                      <p:to>
                                        <p:strVal val="visible"/>
                                      </p:to>
                                    </p:set>
                                    <p:animEffect filter="fade" transition="in">
                                      <p:cBhvr>
                                        <p:cTn dur="1000"/>
                                        <p:tgtEl>
                                          <p:spTgt spid="1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2" st="2"/>
                                            </p:txEl>
                                          </p:spTgt>
                                        </p:tgtEl>
                                        <p:attrNameLst>
                                          <p:attrName>style.visibility</p:attrName>
                                        </p:attrNameLst>
                                      </p:cBhvr>
                                      <p:to>
                                        <p:strVal val="visible"/>
                                      </p:to>
                                    </p:set>
                                    <p:animEffect filter="fade" transition="in">
                                      <p:cBhvr>
                                        <p:cTn dur="1000"/>
                                        <p:tgtEl>
                                          <p:spTgt spid="1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3" st="3"/>
                                            </p:txEl>
                                          </p:spTgt>
                                        </p:tgtEl>
                                        <p:attrNameLst>
                                          <p:attrName>style.visibility</p:attrName>
                                        </p:attrNameLst>
                                      </p:cBhvr>
                                      <p:to>
                                        <p:strVal val="visible"/>
                                      </p:to>
                                    </p:set>
                                    <p:animEffect filter="fade" transition="in">
                                      <p:cBhvr>
                                        <p:cTn dur="1000"/>
                                        <p:tgtEl>
                                          <p:spTgt spid="1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4" st="4"/>
                                            </p:txEl>
                                          </p:spTgt>
                                        </p:tgtEl>
                                        <p:attrNameLst>
                                          <p:attrName>style.visibility</p:attrName>
                                        </p:attrNameLst>
                                      </p:cBhvr>
                                      <p:to>
                                        <p:strVal val="visible"/>
                                      </p:to>
                                    </p:set>
                                    <p:animEffect filter="fade" transition="in">
                                      <p:cBhvr>
                                        <p:cTn dur="1000"/>
                                        <p:tgtEl>
                                          <p:spTgt spid="11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5" st="5"/>
                                            </p:txEl>
                                          </p:spTgt>
                                        </p:tgtEl>
                                        <p:attrNameLst>
                                          <p:attrName>style.visibility</p:attrName>
                                        </p:attrNameLst>
                                      </p:cBhvr>
                                      <p:to>
                                        <p:strVal val="visible"/>
                                      </p:to>
                                    </p:set>
                                    <p:animEffect filter="fade" transition="in">
                                      <p:cBhvr>
                                        <p:cTn dur="1000"/>
                                        <p:tgtEl>
                                          <p:spTgt spid="11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6" st="6"/>
                                            </p:txEl>
                                          </p:spTgt>
                                        </p:tgtEl>
                                        <p:attrNameLst>
                                          <p:attrName>style.visibility</p:attrName>
                                        </p:attrNameLst>
                                      </p:cBhvr>
                                      <p:to>
                                        <p:strVal val="visible"/>
                                      </p:to>
                                    </p:set>
                                    <p:animEffect filter="fade" transition="in">
                                      <p:cBhvr>
                                        <p:cTn dur="1000"/>
                                        <p:tgtEl>
                                          <p:spTgt spid="112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6" name="Google Shape;1136;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7" name="Google Shape;1137;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8" name="Google Shape;1138;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9" name="Google Shape;1139;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0" name="Google Shape;1140;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1" name="Google Shape;1141;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2" name="Google Shape;1142;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3" name="Google Shape;1143;p78"/>
          <p:cNvSpPr txBox="1"/>
          <p:nvPr/>
        </p:nvSpPr>
        <p:spPr>
          <a:xfrm>
            <a:off x="2513012" y="-214312"/>
            <a:ext cx="304800" cy="428625"/>
          </a:xfrm>
          <a:prstGeom prst="rect">
            <a:avLst/>
          </a:prstGeom>
          <a:noFill/>
          <a:ln>
            <a:noFill/>
          </a:ln>
        </p:spPr>
        <p:txBody>
          <a:bodyPr anchorCtr="0" anchor="ctr" bIns="75375" lIns="150775" spcFirstLastPara="1" rIns="150775" wrap="square" tIns="75375">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4" name="Google Shape;1144;p78"/>
          <p:cNvSpPr txBox="1"/>
          <p:nvPr/>
        </p:nvSpPr>
        <p:spPr>
          <a:xfrm>
            <a:off x="6534150" y="5675312"/>
            <a:ext cx="59055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5" name="Google Shape;1145;p78"/>
          <p:cNvSpPr txBox="1"/>
          <p:nvPr/>
        </p:nvSpPr>
        <p:spPr>
          <a:xfrm>
            <a:off x="5276850" y="609600"/>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Dis-advantages of silicon solar cells</a:t>
            </a:r>
            <a:endParaRPr/>
          </a:p>
        </p:txBody>
      </p:sp>
      <p:sp>
        <p:nvSpPr>
          <p:cNvPr id="1146" name="Google Shape;1146;p78"/>
          <p:cNvSpPr txBox="1"/>
          <p:nvPr/>
        </p:nvSpPr>
        <p:spPr>
          <a:xfrm>
            <a:off x="2574925" y="1824037"/>
            <a:ext cx="14954250" cy="7602537"/>
          </a:xfrm>
          <a:prstGeom prst="rect">
            <a:avLst/>
          </a:prstGeom>
          <a:noFill/>
          <a:ln>
            <a:noFill/>
          </a:ln>
        </p:spPr>
        <p:txBody>
          <a:bodyPr anchorCtr="0" anchor="t" bIns="45700" lIns="91425" spcFirstLastPara="1" rIns="91425" wrap="square" tIns="45700">
            <a:spAutoFit/>
          </a:bodyPr>
          <a:lstStyle/>
          <a:p>
            <a:pPr indent="-565150" lvl="0" marL="565150" marR="0" rtl="0" algn="l">
              <a:lnSpc>
                <a:spcPct val="150000"/>
              </a:lnSpc>
              <a:spcBef>
                <a:spcPts val="0"/>
              </a:spcBef>
              <a:spcAft>
                <a:spcPts val="0"/>
              </a:spcAft>
              <a:buClr>
                <a:schemeClr val="dk2"/>
              </a:buClr>
              <a:buSzPts val="3200"/>
              <a:buFont typeface="Noto Sans Symbols"/>
              <a:buChar char="⮚"/>
            </a:pPr>
            <a:r>
              <a:rPr b="1" i="0" lang="en-US" sz="3200" u="none">
                <a:solidFill>
                  <a:schemeClr val="dk2"/>
                </a:solidFill>
                <a:latin typeface="Verdana"/>
                <a:ea typeface="Verdana"/>
                <a:cs typeface="Verdana"/>
                <a:sym typeface="Verdana"/>
              </a:rPr>
              <a:t>Space utilization: Solar cells required large area for installation.</a:t>
            </a:r>
            <a:endParaRPr/>
          </a:p>
          <a:p>
            <a:pPr indent="-361950" lvl="0" marL="565150" marR="0" rtl="0" algn="l">
              <a:lnSpc>
                <a:spcPct val="150000"/>
              </a:lnSpc>
              <a:spcBef>
                <a:spcPts val="0"/>
              </a:spcBef>
              <a:spcAft>
                <a:spcPts val="0"/>
              </a:spcAft>
              <a:buClr>
                <a:schemeClr val="dk1"/>
              </a:buClr>
              <a:buSzPts val="3200"/>
              <a:buFont typeface="Noto Sans Symbols"/>
              <a:buNone/>
            </a:pPr>
            <a:r>
              <a:t/>
            </a:r>
            <a:endParaRPr b="0" i="0" sz="3200" u="none">
              <a:solidFill>
                <a:schemeClr val="dk1"/>
              </a:solidFill>
              <a:latin typeface="Verdana"/>
              <a:ea typeface="Verdana"/>
              <a:cs typeface="Verdana"/>
              <a:sym typeface="Verdana"/>
            </a:endParaRPr>
          </a:p>
          <a:p>
            <a:pPr indent="-565150" lvl="0" marL="565150" marR="0" rtl="0" algn="l">
              <a:lnSpc>
                <a:spcPct val="150000"/>
              </a:lnSpc>
              <a:spcBef>
                <a:spcPts val="0"/>
              </a:spcBef>
              <a:spcAft>
                <a:spcPts val="0"/>
              </a:spcAft>
              <a:buClr>
                <a:srgbClr val="D537C2"/>
              </a:buClr>
              <a:buSzPts val="3200"/>
              <a:buFont typeface="Noto Sans Symbols"/>
              <a:buChar char="⮚"/>
            </a:pPr>
            <a:r>
              <a:rPr b="1" i="0" lang="en-US" sz="3200" u="none">
                <a:solidFill>
                  <a:srgbClr val="D537C2"/>
                </a:solidFill>
                <a:latin typeface="Verdana"/>
                <a:ea typeface="Verdana"/>
                <a:cs typeface="Verdana"/>
                <a:sym typeface="Verdana"/>
              </a:rPr>
              <a:t>It requires high investment cost for a big power plant.</a:t>
            </a:r>
            <a:endParaRPr/>
          </a:p>
          <a:p>
            <a:pPr indent="-361950" lvl="0" marL="565150" marR="0" rtl="0" algn="l">
              <a:lnSpc>
                <a:spcPct val="150000"/>
              </a:lnSpc>
              <a:spcBef>
                <a:spcPts val="0"/>
              </a:spcBef>
              <a:spcAft>
                <a:spcPts val="0"/>
              </a:spcAft>
              <a:buClr>
                <a:schemeClr val="dk1"/>
              </a:buClr>
              <a:buSzPts val="3200"/>
              <a:buFont typeface="Noto Sans Symbols"/>
              <a:buNone/>
            </a:pPr>
            <a:r>
              <a:t/>
            </a:r>
            <a:endParaRPr b="0" i="0" sz="3200" u="none">
              <a:solidFill>
                <a:schemeClr val="dk1"/>
              </a:solidFill>
              <a:latin typeface="Verdana"/>
              <a:ea typeface="Verdana"/>
              <a:cs typeface="Verdana"/>
              <a:sym typeface="Verdana"/>
            </a:endParaRPr>
          </a:p>
          <a:p>
            <a:pPr indent="-565150" lvl="0" marL="565150" marR="0" rtl="0" algn="l">
              <a:lnSpc>
                <a:spcPct val="150000"/>
              </a:lnSpc>
              <a:spcBef>
                <a:spcPts val="0"/>
              </a:spcBef>
              <a:spcAft>
                <a:spcPts val="0"/>
              </a:spcAft>
              <a:buClr>
                <a:srgbClr val="FF0000"/>
              </a:buClr>
              <a:buSzPts val="3200"/>
              <a:buFont typeface="Noto Sans Symbols"/>
              <a:buChar char="⮚"/>
            </a:pPr>
            <a:r>
              <a:rPr b="1" i="0" lang="en-US" sz="3200" u="none">
                <a:solidFill>
                  <a:srgbClr val="FF0000"/>
                </a:solidFill>
                <a:latin typeface="Verdana"/>
                <a:ea typeface="Verdana"/>
                <a:cs typeface="Verdana"/>
                <a:sym typeface="Verdana"/>
              </a:rPr>
              <a:t>During the rainy season power production is less hence grid maintenance will be difficult.</a:t>
            </a:r>
            <a:endParaRPr/>
          </a:p>
          <a:p>
            <a:pPr indent="-361950" lvl="0" marL="565150" marR="0" rtl="0" algn="l">
              <a:lnSpc>
                <a:spcPct val="150000"/>
              </a:lnSpc>
              <a:spcBef>
                <a:spcPts val="0"/>
              </a:spcBef>
              <a:spcAft>
                <a:spcPts val="0"/>
              </a:spcAft>
              <a:buClr>
                <a:schemeClr val="dk1"/>
              </a:buClr>
              <a:buSzPts val="3200"/>
              <a:buFont typeface="Noto Sans Symbols"/>
              <a:buNone/>
            </a:pPr>
            <a:r>
              <a:t/>
            </a:r>
            <a:endParaRPr b="0" i="0" sz="3200" u="none">
              <a:solidFill>
                <a:schemeClr val="dk1"/>
              </a:solidFill>
              <a:latin typeface="Verdana"/>
              <a:ea typeface="Verdana"/>
              <a:cs typeface="Verdana"/>
              <a:sym typeface="Verdana"/>
            </a:endParaRPr>
          </a:p>
          <a:p>
            <a:pPr indent="-565150" lvl="0" marL="565150" marR="0" rtl="0" algn="l">
              <a:lnSpc>
                <a:spcPct val="150000"/>
              </a:lnSpc>
              <a:spcBef>
                <a:spcPts val="0"/>
              </a:spcBef>
              <a:spcAft>
                <a:spcPts val="0"/>
              </a:spcAft>
              <a:buClr>
                <a:srgbClr val="984807"/>
              </a:buClr>
              <a:buSzPts val="3200"/>
              <a:buFont typeface="Noto Sans Symbols"/>
              <a:buChar char="⮚"/>
            </a:pPr>
            <a:r>
              <a:rPr b="1" i="0" lang="en-US" sz="3200" u="none">
                <a:solidFill>
                  <a:srgbClr val="984807"/>
                </a:solidFill>
                <a:latin typeface="Verdana"/>
                <a:ea typeface="Verdana"/>
                <a:cs typeface="Verdana"/>
                <a:sym typeface="Verdana"/>
              </a:rPr>
              <a:t>Solar energy is produced only in the day time hence storage will be a big challenge.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0" st="0"/>
                                            </p:txEl>
                                          </p:spTgt>
                                        </p:tgtEl>
                                        <p:attrNameLst>
                                          <p:attrName>style.visibility</p:attrName>
                                        </p:attrNameLst>
                                      </p:cBhvr>
                                      <p:to>
                                        <p:strVal val="visible"/>
                                      </p:to>
                                    </p:set>
                                    <p:animEffect filter="fade" transition="in">
                                      <p:cBhvr>
                                        <p:cTn dur="1000"/>
                                        <p:tgtEl>
                                          <p:spTgt spid="1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1" st="1"/>
                                            </p:txEl>
                                          </p:spTgt>
                                        </p:tgtEl>
                                        <p:attrNameLst>
                                          <p:attrName>style.visibility</p:attrName>
                                        </p:attrNameLst>
                                      </p:cBhvr>
                                      <p:to>
                                        <p:strVal val="visible"/>
                                      </p:to>
                                    </p:set>
                                    <p:animEffect filter="fade" transition="in">
                                      <p:cBhvr>
                                        <p:cTn dur="1000"/>
                                        <p:tgtEl>
                                          <p:spTgt spid="1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2" st="2"/>
                                            </p:txEl>
                                          </p:spTgt>
                                        </p:tgtEl>
                                        <p:attrNameLst>
                                          <p:attrName>style.visibility</p:attrName>
                                        </p:attrNameLst>
                                      </p:cBhvr>
                                      <p:to>
                                        <p:strVal val="visible"/>
                                      </p:to>
                                    </p:set>
                                    <p:animEffect filter="fade" transition="in">
                                      <p:cBhvr>
                                        <p:cTn dur="1000"/>
                                        <p:tgtEl>
                                          <p:spTgt spid="1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3" st="3"/>
                                            </p:txEl>
                                          </p:spTgt>
                                        </p:tgtEl>
                                        <p:attrNameLst>
                                          <p:attrName>style.visibility</p:attrName>
                                        </p:attrNameLst>
                                      </p:cBhvr>
                                      <p:to>
                                        <p:strVal val="visible"/>
                                      </p:to>
                                    </p:set>
                                    <p:animEffect filter="fade" transition="in">
                                      <p:cBhvr>
                                        <p:cTn dur="1000"/>
                                        <p:tgtEl>
                                          <p:spTgt spid="1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4" st="4"/>
                                            </p:txEl>
                                          </p:spTgt>
                                        </p:tgtEl>
                                        <p:attrNameLst>
                                          <p:attrName>style.visibility</p:attrName>
                                        </p:attrNameLst>
                                      </p:cBhvr>
                                      <p:to>
                                        <p:strVal val="visible"/>
                                      </p:to>
                                    </p:set>
                                    <p:animEffect filter="fade" transition="in">
                                      <p:cBhvr>
                                        <p:cTn dur="1000"/>
                                        <p:tgtEl>
                                          <p:spTgt spid="1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5" st="5"/>
                                            </p:txEl>
                                          </p:spTgt>
                                        </p:tgtEl>
                                        <p:attrNameLst>
                                          <p:attrName>style.visibility</p:attrName>
                                        </p:attrNameLst>
                                      </p:cBhvr>
                                      <p:to>
                                        <p:strVal val="visible"/>
                                      </p:to>
                                    </p:set>
                                    <p:animEffect filter="fade" transition="in">
                                      <p:cBhvr>
                                        <p:cTn dur="1000"/>
                                        <p:tgtEl>
                                          <p:spTgt spid="11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xEl>
                                              <p:pRg end="6" st="6"/>
                                            </p:txEl>
                                          </p:spTgt>
                                        </p:tgtEl>
                                        <p:attrNameLst>
                                          <p:attrName>style.visibility</p:attrName>
                                        </p:attrNameLst>
                                      </p:cBhvr>
                                      <p:to>
                                        <p:strVal val="visible"/>
                                      </p:to>
                                    </p:set>
                                    <p:animEffect filter="fade" transition="in">
                                      <p:cBhvr>
                                        <p:cTn dur="1000"/>
                                        <p:tgtEl>
                                          <p:spTgt spid="11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79"/>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152" name="Google Shape;1152;p79"/>
          <p:cNvSpPr txBox="1"/>
          <p:nvPr/>
        </p:nvSpPr>
        <p:spPr>
          <a:xfrm>
            <a:off x="5251450" y="236537"/>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Organic photovoltaics </a:t>
            </a:r>
            <a:endParaRPr/>
          </a:p>
        </p:txBody>
      </p:sp>
      <p:pic>
        <p:nvPicPr>
          <p:cNvPr id="1153" name="Google Shape;1153;p79"/>
          <p:cNvPicPr preferRelativeResize="0"/>
          <p:nvPr/>
        </p:nvPicPr>
        <p:blipFill rotWithShape="1">
          <a:blip r:embed="rId3">
            <a:alphaModFix/>
          </a:blip>
          <a:srcRect b="0" l="0" r="0" t="0"/>
          <a:stretch/>
        </p:blipFill>
        <p:spPr>
          <a:xfrm>
            <a:off x="982662" y="1387475"/>
            <a:ext cx="10229850" cy="9267825"/>
          </a:xfrm>
          <a:prstGeom prst="rect">
            <a:avLst/>
          </a:prstGeom>
          <a:noFill/>
          <a:ln>
            <a:noFill/>
          </a:ln>
        </p:spPr>
      </p:pic>
      <p:pic>
        <p:nvPicPr>
          <p:cNvPr id="1154" name="Google Shape;1154;p79"/>
          <p:cNvPicPr preferRelativeResize="0"/>
          <p:nvPr/>
        </p:nvPicPr>
        <p:blipFill rotWithShape="1">
          <a:blip r:embed="rId4">
            <a:alphaModFix/>
          </a:blip>
          <a:srcRect b="0" l="0" r="0" t="0"/>
          <a:stretch/>
        </p:blipFill>
        <p:spPr>
          <a:xfrm>
            <a:off x="11182350" y="4435475"/>
            <a:ext cx="8434387" cy="475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08" name="Google Shape;208;p8"/>
          <p:cNvSpPr txBox="1"/>
          <p:nvPr/>
        </p:nvSpPr>
        <p:spPr>
          <a:xfrm>
            <a:off x="879475" y="1123950"/>
            <a:ext cx="18849975" cy="9940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3200"/>
              <a:buFont typeface="Times New Roman"/>
              <a:buNone/>
            </a:pPr>
            <a:r>
              <a:rPr b="1" i="0" lang="en-US" sz="3200" u="none">
                <a:solidFill>
                  <a:srgbClr val="002060"/>
                </a:solidFill>
                <a:latin typeface="Times New Roman"/>
                <a:ea typeface="Times New Roman"/>
                <a:cs typeface="Times New Roman"/>
                <a:sym typeface="Times New Roman"/>
              </a:rPr>
              <a:t>PRIMARY BATTERY</a:t>
            </a:r>
            <a:endParaRPr/>
          </a:p>
          <a:p>
            <a:pPr indent="0" lvl="0" marL="0" marR="0" rtl="0" algn="l">
              <a:lnSpc>
                <a:spcPct val="100000"/>
              </a:lnSpc>
              <a:spcBef>
                <a:spcPts val="0"/>
              </a:spcBef>
              <a:spcAft>
                <a:spcPts val="0"/>
              </a:spcAft>
              <a:buClr>
                <a:srgbClr val="002060"/>
              </a:buClr>
              <a:buSzPts val="3200"/>
              <a:buFont typeface="Times New Roman"/>
              <a:buNone/>
            </a:pPr>
            <a:r>
              <a:rPr b="1" i="0" lang="en-US" sz="3200" u="none">
                <a:solidFill>
                  <a:srgbClr val="002060"/>
                </a:solidFill>
                <a:latin typeface="Times New Roman"/>
                <a:ea typeface="Times New Roman"/>
                <a:cs typeface="Times New Roman"/>
                <a:sym typeface="Times New Roman"/>
              </a:rPr>
              <a:t>Non-rechargeable (cell reactions are irreversible) - Self-discharges whether used or not</a:t>
            </a:r>
            <a:endParaRPr/>
          </a:p>
          <a:p>
            <a:pPr indent="0" lvl="0" marL="0" marR="0" rtl="0" algn="l">
              <a:lnSpc>
                <a:spcPct val="100000"/>
              </a:lnSpc>
              <a:spcBef>
                <a:spcPts val="0"/>
              </a:spcBef>
              <a:spcAft>
                <a:spcPts val="0"/>
              </a:spcAft>
              <a:buClr>
                <a:srgbClr val="002060"/>
              </a:buClr>
              <a:buSzPts val="3200"/>
              <a:buFont typeface="Times New Roman"/>
              <a:buNone/>
            </a:pPr>
            <a:r>
              <a:rPr b="1" i="0" lang="en-US" sz="3200" u="none">
                <a:solidFill>
                  <a:srgbClr val="002060"/>
                </a:solidFill>
                <a:latin typeface="Times New Roman"/>
                <a:ea typeface="Times New Roman"/>
                <a:cs typeface="Times New Roman"/>
                <a:sym typeface="Times New Roman"/>
              </a:rPr>
              <a:t>LECLANCHE CELLS (Zn/C) - Popular low-cost system</a:t>
            </a:r>
            <a:r>
              <a:rPr b="0" i="0" lang="en-US" sz="3200" u="none">
                <a:solidFill>
                  <a:srgbClr val="002060"/>
                </a:solidFill>
                <a:latin typeface="Times New Roman"/>
                <a:ea typeface="Times New Roman"/>
                <a:cs typeface="Times New Roman"/>
                <a:sym typeface="Times New Roman"/>
              </a:rPr>
              <a:t>, </a:t>
            </a:r>
            <a:r>
              <a:rPr b="1" i="0" lang="en-US" sz="3200" u="none">
                <a:solidFill>
                  <a:srgbClr val="002060"/>
                </a:solidFill>
                <a:latin typeface="Times New Roman"/>
                <a:ea typeface="Times New Roman"/>
                <a:cs typeface="Times New Roman"/>
                <a:sym typeface="Times New Roman"/>
              </a:rPr>
              <a:t>Applications: Torch light, portable radios, toys, novelties, etc. </a:t>
            </a:r>
            <a:endParaRPr/>
          </a:p>
          <a:p>
            <a:pPr indent="0" lvl="0" marL="0" marR="0" rtl="0" algn="l">
              <a:lnSpc>
                <a:spcPct val="100000"/>
              </a:lnSpc>
              <a:spcBef>
                <a:spcPts val="0"/>
              </a:spcBef>
              <a:spcAft>
                <a:spcPts val="0"/>
              </a:spcAft>
              <a:buClr>
                <a:srgbClr val="002060"/>
              </a:buClr>
              <a:buSzPts val="3200"/>
              <a:buFont typeface="Times New Roman"/>
              <a:buNone/>
            </a:pPr>
            <a:r>
              <a:rPr b="1" i="0" lang="en-US" sz="3200" u="none">
                <a:solidFill>
                  <a:srgbClr val="002060"/>
                </a:solidFill>
                <a:latin typeface="Times New Roman"/>
                <a:ea typeface="Times New Roman"/>
                <a:cs typeface="Times New Roman"/>
                <a:sym typeface="Times New Roman"/>
              </a:rPr>
              <a:t>Mg/MnO</a:t>
            </a:r>
            <a:r>
              <a:rPr b="1" baseline="-25000" i="0" lang="en-US" sz="3200" u="none">
                <a:solidFill>
                  <a:srgbClr val="002060"/>
                </a:solidFill>
                <a:latin typeface="Times New Roman"/>
                <a:ea typeface="Times New Roman"/>
                <a:cs typeface="Times New Roman"/>
                <a:sym typeface="Times New Roman"/>
              </a:rPr>
              <a:t>2</a:t>
            </a:r>
            <a:r>
              <a:rPr b="1" i="0" lang="en-US" sz="3200" u="none">
                <a:solidFill>
                  <a:srgbClr val="002060"/>
                </a:solidFill>
                <a:latin typeface="Times New Roman"/>
                <a:ea typeface="Times New Roman"/>
                <a:cs typeface="Times New Roman"/>
                <a:sym typeface="Times New Roman"/>
              </a:rPr>
              <a:t> CELLS - High capacity system: Applications: Military communication</a:t>
            </a:r>
            <a:endParaRPr/>
          </a:p>
          <a:p>
            <a:pPr indent="0" lvl="0" marL="0" marR="0" rtl="0" algn="l">
              <a:lnSpc>
                <a:spcPct val="100000"/>
              </a:lnSpc>
              <a:spcBef>
                <a:spcPts val="0"/>
              </a:spcBef>
              <a:spcAft>
                <a:spcPts val="0"/>
              </a:spcAft>
              <a:buClr>
                <a:srgbClr val="002060"/>
              </a:buClr>
              <a:buSzPts val="3200"/>
              <a:buFont typeface="Times New Roman"/>
              <a:buNone/>
            </a:pPr>
            <a:r>
              <a:rPr b="1" i="0" lang="en-US" sz="3200" u="none">
                <a:solidFill>
                  <a:srgbClr val="002060"/>
                </a:solidFill>
                <a:latin typeface="Times New Roman"/>
                <a:ea typeface="Times New Roman"/>
                <a:cs typeface="Times New Roman"/>
                <a:sym typeface="Times New Roman"/>
              </a:rPr>
              <a:t>equipment, voting machines, etc.</a:t>
            </a:r>
            <a:endParaRPr/>
          </a:p>
          <a:p>
            <a:pPr indent="0" lvl="0" marL="0" marR="0" rtl="0" algn="l">
              <a:lnSpc>
                <a:spcPct val="100000"/>
              </a:lnSpc>
              <a:spcBef>
                <a:spcPts val="0"/>
              </a:spcBef>
              <a:spcAft>
                <a:spcPts val="0"/>
              </a:spcAft>
              <a:buClr>
                <a:schemeClr val="dk1"/>
              </a:buClr>
              <a:buSzPts val="3200"/>
              <a:buFont typeface="Calibri"/>
              <a:buNone/>
            </a:pPr>
            <a:r>
              <a:t/>
            </a:r>
            <a:endParaRPr b="1" i="0" sz="3200" u="non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SECONDARY BATTERY</a:t>
            </a:r>
            <a:endParaRPr/>
          </a:p>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Rechargeable (cell reactions are reversible),</a:t>
            </a:r>
            <a:endParaRPr/>
          </a:p>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Lead-Acid Battery (Pb/H</a:t>
            </a:r>
            <a:r>
              <a:rPr b="1" baseline="30000" i="0" lang="en-US" sz="3200" u="none">
                <a:solidFill>
                  <a:srgbClr val="FF0000"/>
                </a:solidFill>
                <a:latin typeface="Times New Roman"/>
                <a:ea typeface="Times New Roman"/>
                <a:cs typeface="Times New Roman"/>
                <a:sym typeface="Times New Roman"/>
              </a:rPr>
              <a:t>+</a:t>
            </a:r>
            <a:r>
              <a:rPr b="1" i="0" lang="en-US" sz="3200" u="none">
                <a:solidFill>
                  <a:srgbClr val="FF0000"/>
                </a:solidFill>
                <a:latin typeface="Times New Roman"/>
                <a:ea typeface="Times New Roman"/>
                <a:cs typeface="Times New Roman"/>
                <a:sym typeface="Times New Roman"/>
              </a:rPr>
              <a:t>), Nickel-Cadmium Battery (Ni-Cd), Nickel-Iron Battery (Ni-Fe), Nickel-Metal hydride Battery (Ni-MH)</a:t>
            </a:r>
            <a:endParaRPr/>
          </a:p>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Lithium battery (Li-LiM</a:t>
            </a:r>
            <a:r>
              <a:rPr b="1" baseline="-25000" i="0" lang="en-US" sz="3200" u="none">
                <a:solidFill>
                  <a:srgbClr val="FF0000"/>
                </a:solidFill>
                <a:latin typeface="Times New Roman"/>
                <a:ea typeface="Times New Roman"/>
                <a:cs typeface="Times New Roman"/>
                <a:sym typeface="Times New Roman"/>
              </a:rPr>
              <a:t>x</a:t>
            </a:r>
            <a:r>
              <a:rPr b="1" i="0" lang="en-US" sz="3200" u="none">
                <a:solidFill>
                  <a:srgbClr val="FF0000"/>
                </a:solidFill>
                <a:latin typeface="Times New Roman"/>
                <a:ea typeface="Times New Roman"/>
                <a:cs typeface="Times New Roman"/>
                <a:sym typeface="Times New Roman"/>
              </a:rPr>
              <a:t>O</a:t>
            </a:r>
            <a:r>
              <a:rPr b="1" baseline="-25000" i="0" lang="en-US" sz="3200" u="none">
                <a:solidFill>
                  <a:srgbClr val="FF0000"/>
                </a:solidFill>
                <a:latin typeface="Times New Roman"/>
                <a:ea typeface="Times New Roman"/>
                <a:cs typeface="Times New Roman"/>
                <a:sym typeface="Times New Roman"/>
              </a:rPr>
              <a:t>y</a:t>
            </a:r>
            <a:r>
              <a:rPr b="1" i="0" lang="en-US" sz="3200" u="none">
                <a:solidFill>
                  <a:srgbClr val="FF0000"/>
                </a:solidFill>
                <a:latin typeface="Times New Roman"/>
                <a:ea typeface="Times New Roman"/>
                <a:cs typeface="Times New Roman"/>
                <a:sym typeface="Times New Roman"/>
              </a:rPr>
              <a:t>), ithium-Ion battery (C-LiM</a:t>
            </a:r>
            <a:r>
              <a:rPr b="1" baseline="-25000" i="0" lang="en-US" sz="3200" u="none">
                <a:solidFill>
                  <a:srgbClr val="FF0000"/>
                </a:solidFill>
                <a:latin typeface="Times New Roman"/>
                <a:ea typeface="Times New Roman"/>
                <a:cs typeface="Times New Roman"/>
                <a:sym typeface="Times New Roman"/>
              </a:rPr>
              <a:t>x</a:t>
            </a:r>
            <a:r>
              <a:rPr b="1" i="0" lang="en-US" sz="3200" u="none">
                <a:solidFill>
                  <a:srgbClr val="FF0000"/>
                </a:solidFill>
                <a:latin typeface="Times New Roman"/>
                <a:ea typeface="Times New Roman"/>
                <a:cs typeface="Times New Roman"/>
                <a:sym typeface="Times New Roman"/>
              </a:rPr>
              <a:t>O</a:t>
            </a:r>
            <a:r>
              <a:rPr b="1" baseline="-25000" i="0" lang="en-US" sz="3200" u="none">
                <a:solidFill>
                  <a:srgbClr val="FF0000"/>
                </a:solidFill>
                <a:latin typeface="Times New Roman"/>
                <a:ea typeface="Times New Roman"/>
                <a:cs typeface="Times New Roman"/>
                <a:sym typeface="Times New Roman"/>
              </a:rPr>
              <a:t>y</a:t>
            </a:r>
            <a:r>
              <a:rPr b="1" i="0" lang="en-US" sz="3200" u="none">
                <a:solidFill>
                  <a:srgbClr val="FF0000"/>
                </a:solidFill>
                <a:latin typeface="Times New Roman"/>
                <a:ea typeface="Times New Roman"/>
                <a:cs typeface="Times New Roman"/>
                <a:sym typeface="Times New Roman"/>
              </a:rPr>
              <a:t>),Lithium-Ion Polymer Battery (C-LiM</a:t>
            </a:r>
            <a:r>
              <a:rPr b="1" baseline="-25000" i="0" lang="en-US" sz="3200" u="none">
                <a:solidFill>
                  <a:srgbClr val="FF0000"/>
                </a:solidFill>
                <a:latin typeface="Times New Roman"/>
                <a:ea typeface="Times New Roman"/>
                <a:cs typeface="Times New Roman"/>
                <a:sym typeface="Times New Roman"/>
              </a:rPr>
              <a:t>x</a:t>
            </a:r>
            <a:r>
              <a:rPr b="1" i="0" lang="en-US" sz="3200" u="none">
                <a:solidFill>
                  <a:srgbClr val="FF0000"/>
                </a:solidFill>
                <a:latin typeface="Times New Roman"/>
                <a:ea typeface="Times New Roman"/>
                <a:cs typeface="Times New Roman"/>
                <a:sym typeface="Times New Roman"/>
              </a:rPr>
              <a:t>O</a:t>
            </a:r>
            <a:r>
              <a:rPr b="1" baseline="-25000" i="0" lang="en-US" sz="3200" u="none">
                <a:solidFill>
                  <a:srgbClr val="FF0000"/>
                </a:solidFill>
                <a:latin typeface="Times New Roman"/>
                <a:ea typeface="Times New Roman"/>
                <a:cs typeface="Times New Roman"/>
                <a:sym typeface="Times New Roman"/>
              </a:rPr>
              <a:t>y</a:t>
            </a:r>
            <a:r>
              <a:rPr b="1" i="0" lang="en-US" sz="3200" u="none">
                <a:solidFill>
                  <a:srgbClr val="FF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3200"/>
              <a:buFont typeface="Calibri"/>
              <a:buNone/>
            </a:pPr>
            <a:r>
              <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984807"/>
              </a:buClr>
              <a:buSzPts val="3200"/>
              <a:buFont typeface="Times New Roman"/>
              <a:buNone/>
            </a:pPr>
            <a:r>
              <a:rPr b="1" i="0" lang="en-US" sz="3200" u="none">
                <a:solidFill>
                  <a:srgbClr val="984807"/>
                </a:solidFill>
                <a:latin typeface="Times New Roman"/>
                <a:ea typeface="Times New Roman"/>
                <a:cs typeface="Times New Roman"/>
                <a:sym typeface="Times New Roman"/>
              </a:rPr>
              <a:t>RESERVE BATTERY</a:t>
            </a:r>
            <a:endParaRPr/>
          </a:p>
          <a:p>
            <a:pPr indent="0" lvl="0" marL="0" marR="0" rtl="0" algn="l">
              <a:lnSpc>
                <a:spcPct val="100000"/>
              </a:lnSpc>
              <a:spcBef>
                <a:spcPts val="0"/>
              </a:spcBef>
              <a:spcAft>
                <a:spcPts val="0"/>
              </a:spcAft>
              <a:buClr>
                <a:srgbClr val="984807"/>
              </a:buClr>
              <a:buSzPts val="3200"/>
              <a:buFont typeface="Times New Roman"/>
              <a:buNone/>
            </a:pPr>
            <a:r>
              <a:rPr b="1" i="0" lang="en-US" sz="3200" u="none">
                <a:solidFill>
                  <a:srgbClr val="984807"/>
                </a:solidFill>
                <a:latin typeface="Times New Roman"/>
                <a:ea typeface="Times New Roman"/>
                <a:cs typeface="Times New Roman"/>
                <a:sym typeface="Times New Roman"/>
              </a:rPr>
              <a:t>one of the cell components, usually the electrolyte, is kept isolated from the rest and</a:t>
            </a:r>
            <a:endParaRPr/>
          </a:p>
          <a:p>
            <a:pPr indent="0" lvl="0" marL="0" marR="0" rtl="0" algn="l">
              <a:lnSpc>
                <a:spcPct val="100000"/>
              </a:lnSpc>
              <a:spcBef>
                <a:spcPts val="0"/>
              </a:spcBef>
              <a:spcAft>
                <a:spcPts val="0"/>
              </a:spcAft>
              <a:buClr>
                <a:srgbClr val="984807"/>
              </a:buClr>
              <a:buSzPts val="3200"/>
              <a:buFont typeface="Times New Roman"/>
              <a:buNone/>
            </a:pPr>
            <a:r>
              <a:rPr b="1" i="0" lang="en-US" sz="3200" u="none">
                <a:solidFill>
                  <a:srgbClr val="984807"/>
                </a:solidFill>
                <a:latin typeface="Times New Roman"/>
                <a:ea typeface="Times New Roman"/>
                <a:cs typeface="Times New Roman"/>
                <a:sym typeface="Times New Roman"/>
              </a:rPr>
              <a:t>is added at the time of need</a:t>
            </a:r>
            <a:endParaRPr/>
          </a:p>
          <a:p>
            <a:pPr indent="0" lvl="0" marL="0" marR="0" rtl="0" algn="l">
              <a:lnSpc>
                <a:spcPct val="100000"/>
              </a:lnSpc>
              <a:spcBef>
                <a:spcPts val="0"/>
              </a:spcBef>
              <a:spcAft>
                <a:spcPts val="0"/>
              </a:spcAft>
              <a:buClr>
                <a:srgbClr val="984807"/>
              </a:buClr>
              <a:buSzPts val="3200"/>
              <a:buFont typeface="Times New Roman"/>
              <a:buNone/>
            </a:pPr>
            <a:r>
              <a:rPr b="1" i="0" lang="en-US" sz="3200" u="none">
                <a:solidFill>
                  <a:srgbClr val="984807"/>
                </a:solidFill>
                <a:latin typeface="Times New Roman"/>
                <a:ea typeface="Times New Roman"/>
                <a:cs typeface="Times New Roman"/>
                <a:sym typeface="Times New Roman"/>
              </a:rPr>
              <a:t>Mg/Cu</a:t>
            </a:r>
            <a:r>
              <a:rPr b="1" baseline="-25000" i="0" lang="en-US" sz="3200" u="none">
                <a:solidFill>
                  <a:srgbClr val="984807"/>
                </a:solidFill>
                <a:latin typeface="Times New Roman"/>
                <a:ea typeface="Times New Roman"/>
                <a:cs typeface="Times New Roman"/>
                <a:sym typeface="Times New Roman"/>
              </a:rPr>
              <a:t>2</a:t>
            </a:r>
            <a:r>
              <a:rPr b="1" i="0" lang="en-US" sz="3200" u="none">
                <a:solidFill>
                  <a:srgbClr val="984807"/>
                </a:solidFill>
                <a:latin typeface="Times New Roman"/>
                <a:ea typeface="Times New Roman"/>
                <a:cs typeface="Times New Roman"/>
                <a:sym typeface="Times New Roman"/>
              </a:rPr>
              <a:t>Cl</a:t>
            </a:r>
            <a:r>
              <a:rPr b="1" baseline="-25000" i="0" lang="en-US" sz="3200" u="none">
                <a:solidFill>
                  <a:srgbClr val="984807"/>
                </a:solidFill>
                <a:latin typeface="Times New Roman"/>
                <a:ea typeface="Times New Roman"/>
                <a:cs typeface="Times New Roman"/>
                <a:sym typeface="Times New Roman"/>
              </a:rPr>
              <a:t>2</a:t>
            </a:r>
            <a:r>
              <a:rPr b="1" i="0" lang="en-US" sz="3200" u="none">
                <a:solidFill>
                  <a:srgbClr val="984807"/>
                </a:solidFill>
                <a:latin typeface="Times New Roman"/>
                <a:ea typeface="Times New Roman"/>
                <a:cs typeface="Times New Roman"/>
                <a:sym typeface="Times New Roman"/>
              </a:rPr>
              <a:t>, Mg/AgCl (sea water activated battery), Applications: Torpedoes, Sea beacons (Mainly in Meteorology and Defense fields)</a:t>
            </a:r>
            <a:endParaRPr/>
          </a:p>
          <a:p>
            <a:pPr indent="0" lvl="0" marL="0" marR="0" rtl="0" algn="l">
              <a:lnSpc>
                <a:spcPct val="100000"/>
              </a:lnSpc>
              <a:spcBef>
                <a:spcPts val="0"/>
              </a:spcBef>
              <a:spcAft>
                <a:spcPts val="0"/>
              </a:spcAft>
              <a:buClr>
                <a:srgbClr val="984807"/>
              </a:buClr>
              <a:buSzPts val="3200"/>
              <a:buFont typeface="Times New Roman"/>
              <a:buNone/>
            </a:pPr>
            <a:r>
              <a:rPr b="1" i="0" lang="en-US" sz="3200" u="none">
                <a:solidFill>
                  <a:srgbClr val="984807"/>
                </a:solidFill>
                <a:latin typeface="Times New Roman"/>
                <a:ea typeface="Times New Roman"/>
                <a:cs typeface="Times New Roman"/>
                <a:sym typeface="Times New Roman"/>
              </a:rPr>
              <a:t>Li/FeS2 (Thermally activated battery)         Applications: In Missiles</a:t>
            </a:r>
            <a:endParaRPr/>
          </a:p>
          <a:p>
            <a:pPr indent="0" lvl="0" marL="0" marR="0" rtl="0" algn="l">
              <a:lnSpc>
                <a:spcPct val="100000"/>
              </a:lnSpc>
              <a:spcBef>
                <a:spcPts val="0"/>
              </a:spcBef>
              <a:spcAft>
                <a:spcPts val="0"/>
              </a:spcAft>
              <a:buNone/>
            </a:pPr>
            <a:r>
              <a:t/>
            </a:r>
            <a:endParaRPr b="1" i="0" sz="3200" u="none">
              <a:solidFill>
                <a:srgbClr val="984807"/>
              </a:solidFill>
              <a:latin typeface="Times New Roman"/>
              <a:ea typeface="Times New Roman"/>
              <a:cs typeface="Times New Roman"/>
              <a:sym typeface="Times New Roman"/>
            </a:endParaRPr>
          </a:p>
        </p:txBody>
      </p:sp>
      <p:sp>
        <p:nvSpPr>
          <p:cNvPr id="209" name="Google Shape;209;p8"/>
          <p:cNvSpPr txBox="1"/>
          <p:nvPr/>
        </p:nvSpPr>
        <p:spPr>
          <a:xfrm>
            <a:off x="3581400" y="320675"/>
            <a:ext cx="11623675" cy="5905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CLASSIFICATIION OF BATTERIES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80"/>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160" name="Google Shape;1160;p80"/>
          <p:cNvSpPr txBox="1"/>
          <p:nvPr/>
        </p:nvSpPr>
        <p:spPr>
          <a:xfrm>
            <a:off x="5251450" y="236537"/>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Working mechanism of organic photovoltaics </a:t>
            </a:r>
            <a:endParaRPr/>
          </a:p>
        </p:txBody>
      </p:sp>
      <p:pic>
        <p:nvPicPr>
          <p:cNvPr id="1161" name="Google Shape;1161;p80"/>
          <p:cNvPicPr preferRelativeResize="0"/>
          <p:nvPr/>
        </p:nvPicPr>
        <p:blipFill rotWithShape="1">
          <a:blip r:embed="rId3">
            <a:alphaModFix/>
          </a:blip>
          <a:srcRect b="0" l="0" r="0" t="0"/>
          <a:stretch/>
        </p:blipFill>
        <p:spPr>
          <a:xfrm>
            <a:off x="2051050" y="2795587"/>
            <a:ext cx="16205200" cy="590708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1"/>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167" name="Google Shape;1167;p81"/>
          <p:cNvSpPr txBox="1"/>
          <p:nvPr/>
        </p:nvSpPr>
        <p:spPr>
          <a:xfrm>
            <a:off x="184150" y="1692275"/>
            <a:ext cx="19735800" cy="851376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200"/>
              <a:buFont typeface="Times New Roman"/>
              <a:buNone/>
            </a:pPr>
            <a:r>
              <a:rPr b="1" i="0" lang="en-US" sz="3200" u="none">
                <a:solidFill>
                  <a:srgbClr val="000000"/>
                </a:solidFill>
                <a:latin typeface="Times New Roman"/>
                <a:ea typeface="Times New Roman"/>
                <a:cs typeface="Times New Roman"/>
                <a:sym typeface="Times New Roman"/>
              </a:rPr>
              <a:t>Step 1. Exciton generation</a:t>
            </a:r>
            <a:r>
              <a:rPr b="0" i="0" lang="en-US" sz="3200" u="none">
                <a:solidFill>
                  <a:srgbClr val="000000"/>
                </a:solidFill>
                <a:latin typeface="Times New Roman"/>
                <a:ea typeface="Times New Roman"/>
                <a:cs typeface="Times New Roman"/>
                <a:sym typeface="Times New Roman"/>
              </a:rPr>
              <a:t>: Upon illumination of the active material, an electron is excited to the LUMO by absorption of a photon with energy larger than the HOMO-LUMO gap (band gap). The light absorption will generate electron-hole pairs, so-called excitons, where the electron and the hole are attracted to each other and bounded by Coulomb forces.</a:t>
            </a:r>
            <a:endParaRPr/>
          </a:p>
          <a:p>
            <a:pPr indent="0" lvl="0" marL="0" marR="0" rtl="0" algn="just">
              <a:lnSpc>
                <a:spcPct val="150000"/>
              </a:lnSpc>
              <a:spcBef>
                <a:spcPts val="1000"/>
              </a:spcBef>
              <a:spcAft>
                <a:spcPts val="0"/>
              </a:spcAft>
              <a:buClr>
                <a:srgbClr val="000000"/>
              </a:buClr>
              <a:buSzPts val="3200"/>
              <a:buFont typeface="Times New Roman"/>
              <a:buNone/>
            </a:pPr>
            <a:r>
              <a:rPr b="1" i="0" lang="en-US" sz="3200" u="none">
                <a:solidFill>
                  <a:srgbClr val="000000"/>
                </a:solidFill>
                <a:latin typeface="Times New Roman"/>
                <a:ea typeface="Times New Roman"/>
                <a:cs typeface="Times New Roman"/>
                <a:sym typeface="Times New Roman"/>
              </a:rPr>
              <a:t>Step 2.</a:t>
            </a:r>
            <a:r>
              <a:rPr b="0" i="0" lang="en-US" sz="3200" u="none">
                <a:solidFill>
                  <a:srgbClr val="000000"/>
                </a:solidFill>
                <a:latin typeface="Times New Roman"/>
                <a:ea typeface="Times New Roman"/>
                <a:cs typeface="Times New Roman"/>
                <a:sym typeface="Times New Roman"/>
              </a:rPr>
              <a:t> </a:t>
            </a:r>
            <a:r>
              <a:rPr b="1" i="0" lang="en-US" sz="3200" u="none">
                <a:solidFill>
                  <a:srgbClr val="000000"/>
                </a:solidFill>
                <a:latin typeface="Times New Roman"/>
                <a:ea typeface="Times New Roman"/>
                <a:cs typeface="Times New Roman"/>
                <a:sym typeface="Times New Roman"/>
              </a:rPr>
              <a:t>Exciton diffusion</a:t>
            </a:r>
            <a:r>
              <a:rPr b="0" i="0" lang="en-US" sz="3200" u="none">
                <a:solidFill>
                  <a:srgbClr val="000000"/>
                </a:solidFill>
                <a:latin typeface="Times New Roman"/>
                <a:ea typeface="Times New Roman"/>
                <a:cs typeface="Times New Roman"/>
                <a:sym typeface="Times New Roman"/>
              </a:rPr>
              <a:t>: The generated exciton can diffuse through the material to the donor-acceptor interface. Due to the short lifetime of the exciton in organic materials, the exciton diffusion length is in order of 10 nm.</a:t>
            </a:r>
            <a:endParaRPr b="0" i="0" sz="3200" u="none">
              <a:solidFill>
                <a:srgbClr val="000000"/>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Clr>
                <a:srgbClr val="000000"/>
              </a:buClr>
              <a:buSzPts val="3200"/>
              <a:buFont typeface="Times New Roman"/>
              <a:buNone/>
            </a:pPr>
            <a:r>
              <a:rPr b="1" i="0" lang="en-US" sz="3200" u="none">
                <a:solidFill>
                  <a:srgbClr val="000000"/>
                </a:solidFill>
                <a:latin typeface="Times New Roman"/>
                <a:ea typeface="Times New Roman"/>
                <a:cs typeface="Times New Roman"/>
                <a:sym typeface="Times New Roman"/>
              </a:rPr>
              <a:t>Step 3. Exciton dissociation</a:t>
            </a:r>
            <a:r>
              <a:rPr b="0" i="0" lang="en-US" sz="3200" u="none">
                <a:solidFill>
                  <a:srgbClr val="000000"/>
                </a:solidFill>
                <a:latin typeface="Times New Roman"/>
                <a:ea typeface="Times New Roman"/>
                <a:cs typeface="Times New Roman"/>
                <a:sym typeface="Times New Roman"/>
              </a:rPr>
              <a:t>: If the exciton reaches the donor-acceptor interface within its lifetime, it dissociates into a free electron and hole due to the local electric fields caused by an energy level offset between the two materials.</a:t>
            </a:r>
            <a:endParaRPr/>
          </a:p>
          <a:p>
            <a:pPr indent="0" lvl="0" marL="0" marR="0" rtl="0" algn="just">
              <a:lnSpc>
                <a:spcPct val="150000"/>
              </a:lnSpc>
              <a:spcBef>
                <a:spcPts val="1000"/>
              </a:spcBef>
              <a:spcAft>
                <a:spcPts val="0"/>
              </a:spcAft>
              <a:buClr>
                <a:srgbClr val="000000"/>
              </a:buClr>
              <a:buSzPts val="3200"/>
              <a:buFont typeface="Times New Roman"/>
              <a:buNone/>
            </a:pPr>
            <a:r>
              <a:rPr b="1" i="0" lang="en-US" sz="3200" u="none">
                <a:solidFill>
                  <a:srgbClr val="000000"/>
                </a:solidFill>
                <a:latin typeface="Times New Roman"/>
                <a:ea typeface="Times New Roman"/>
                <a:cs typeface="Times New Roman"/>
                <a:sym typeface="Times New Roman"/>
              </a:rPr>
              <a:t>Step 4. Charge carrier transport:</a:t>
            </a:r>
            <a:r>
              <a:rPr b="0" i="0" lang="en-US" sz="3200" u="none">
                <a:solidFill>
                  <a:srgbClr val="000000"/>
                </a:solidFill>
                <a:latin typeface="Times New Roman"/>
                <a:ea typeface="Times New Roman"/>
                <a:cs typeface="Times New Roman"/>
                <a:sym typeface="Times New Roman"/>
              </a:rPr>
              <a:t> Free charge carriers are transported to the electrodes through the donor and acceptor material by an internal electric field caused by electrodes with different work functions. The electrons are collected at the cathode and the holes at the anode.</a:t>
            </a:r>
            <a:endParaRPr/>
          </a:p>
        </p:txBody>
      </p:sp>
      <p:sp>
        <p:nvSpPr>
          <p:cNvPr id="1168" name="Google Shape;1168;p81"/>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Working mechanism of organic photovoltaics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2"/>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1174" name="Google Shape;1174;p82"/>
          <p:cNvPicPr preferRelativeResize="0"/>
          <p:nvPr/>
        </p:nvPicPr>
        <p:blipFill rotWithShape="1">
          <a:blip r:embed="rId3">
            <a:alphaModFix/>
          </a:blip>
          <a:srcRect b="0" l="0" r="0" t="0"/>
          <a:stretch/>
        </p:blipFill>
        <p:spPr>
          <a:xfrm>
            <a:off x="984250" y="1757362"/>
            <a:ext cx="10950575" cy="5813425"/>
          </a:xfrm>
          <a:prstGeom prst="rect">
            <a:avLst/>
          </a:prstGeom>
          <a:noFill/>
          <a:ln>
            <a:noFill/>
          </a:ln>
        </p:spPr>
      </p:pic>
      <p:pic>
        <p:nvPicPr>
          <p:cNvPr id="1175" name="Google Shape;1175;p82"/>
          <p:cNvPicPr preferRelativeResize="0"/>
          <p:nvPr/>
        </p:nvPicPr>
        <p:blipFill rotWithShape="1">
          <a:blip r:embed="rId4">
            <a:alphaModFix/>
          </a:blip>
          <a:srcRect b="0" l="0" r="0" t="0"/>
          <a:stretch/>
        </p:blipFill>
        <p:spPr>
          <a:xfrm>
            <a:off x="12320587" y="2530475"/>
            <a:ext cx="5486400" cy="4859337"/>
          </a:xfrm>
          <a:prstGeom prst="rect">
            <a:avLst/>
          </a:prstGeom>
          <a:noFill/>
          <a:ln>
            <a:noFill/>
          </a:ln>
        </p:spPr>
      </p:pic>
      <p:sp>
        <p:nvSpPr>
          <p:cNvPr id="1176" name="Google Shape;1176;p82"/>
          <p:cNvSpPr txBox="1"/>
          <p:nvPr/>
        </p:nvSpPr>
        <p:spPr>
          <a:xfrm>
            <a:off x="3575050" y="3063875"/>
            <a:ext cx="201041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77" name="Google Shape;1177;p82"/>
          <p:cNvSpPr txBox="1"/>
          <p:nvPr/>
        </p:nvSpPr>
        <p:spPr>
          <a:xfrm>
            <a:off x="3575050" y="6645275"/>
            <a:ext cx="201041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78" name="Google Shape;1178;p82"/>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Organic photovoltaics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83"/>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1184" name="Google Shape;1184;p83"/>
          <p:cNvPicPr preferRelativeResize="0"/>
          <p:nvPr/>
        </p:nvPicPr>
        <p:blipFill rotWithShape="1">
          <a:blip r:embed="rId3">
            <a:alphaModFix/>
          </a:blip>
          <a:srcRect b="0" l="0" r="0" t="0"/>
          <a:stretch/>
        </p:blipFill>
        <p:spPr>
          <a:xfrm>
            <a:off x="2355850" y="2740025"/>
            <a:ext cx="14441487" cy="5267325"/>
          </a:xfrm>
          <a:prstGeom prst="rect">
            <a:avLst/>
          </a:prstGeom>
          <a:noFill/>
          <a:ln>
            <a:noFill/>
          </a:ln>
        </p:spPr>
      </p:pic>
      <p:sp>
        <p:nvSpPr>
          <p:cNvPr id="1185" name="Google Shape;1185;p83"/>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Synthesis of 3 hexyl thiophene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84"/>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191" name="Google Shape;1191;p84"/>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Dye sensitized solar cells </a:t>
            </a:r>
            <a:endParaRPr/>
          </a:p>
        </p:txBody>
      </p:sp>
      <p:pic>
        <p:nvPicPr>
          <p:cNvPr id="1192" name="Google Shape;1192;p84"/>
          <p:cNvPicPr preferRelativeResize="0"/>
          <p:nvPr/>
        </p:nvPicPr>
        <p:blipFill rotWithShape="1">
          <a:blip r:embed="rId3">
            <a:alphaModFix/>
          </a:blip>
          <a:srcRect b="0" l="0" r="0" t="0"/>
          <a:stretch/>
        </p:blipFill>
        <p:spPr>
          <a:xfrm>
            <a:off x="4260850" y="1296987"/>
            <a:ext cx="12033250" cy="92487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5"/>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198" name="Google Shape;1198;p85"/>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Dye sensitized solar cells </a:t>
            </a:r>
            <a:endParaRPr/>
          </a:p>
        </p:txBody>
      </p:sp>
      <p:pic>
        <p:nvPicPr>
          <p:cNvPr id="1199" name="Google Shape;1199;p85"/>
          <p:cNvPicPr preferRelativeResize="0"/>
          <p:nvPr/>
        </p:nvPicPr>
        <p:blipFill rotWithShape="1">
          <a:blip r:embed="rId3">
            <a:alphaModFix/>
          </a:blip>
          <a:srcRect b="0" l="0" r="0" t="0"/>
          <a:stretch/>
        </p:blipFill>
        <p:spPr>
          <a:xfrm>
            <a:off x="13252450" y="1816100"/>
            <a:ext cx="5576887" cy="5743575"/>
          </a:xfrm>
          <a:prstGeom prst="rect">
            <a:avLst/>
          </a:prstGeom>
          <a:noFill/>
          <a:ln>
            <a:noFill/>
          </a:ln>
        </p:spPr>
      </p:pic>
      <p:pic>
        <p:nvPicPr>
          <p:cNvPr descr="6: Schematic view of the Grätzel dye Sensitized solar cell, showing the...  | Download Scientific Diagram" id="1200" name="Google Shape;1200;p85"/>
          <p:cNvPicPr preferRelativeResize="0"/>
          <p:nvPr/>
        </p:nvPicPr>
        <p:blipFill rotWithShape="1">
          <a:blip r:embed="rId4">
            <a:alphaModFix/>
          </a:blip>
          <a:srcRect b="0" l="0" r="0" t="0"/>
          <a:stretch/>
        </p:blipFill>
        <p:spPr>
          <a:xfrm>
            <a:off x="1365250" y="1320800"/>
            <a:ext cx="10356850" cy="9774237"/>
          </a:xfrm>
          <a:prstGeom prst="rect">
            <a:avLst/>
          </a:prstGeom>
          <a:noFill/>
          <a:ln>
            <a:noFill/>
          </a:ln>
        </p:spPr>
      </p:pic>
      <p:sp>
        <p:nvSpPr>
          <p:cNvPr id="1201" name="Google Shape;1201;p85"/>
          <p:cNvSpPr txBox="1"/>
          <p:nvPr/>
        </p:nvSpPr>
        <p:spPr>
          <a:xfrm>
            <a:off x="13693775" y="7791450"/>
            <a:ext cx="10090150"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a:solidFill>
                  <a:srgbClr val="000000"/>
                </a:solidFill>
                <a:latin typeface="Arial"/>
                <a:ea typeface="Arial"/>
                <a:cs typeface="Arial"/>
                <a:sym typeface="Arial"/>
              </a:rPr>
              <a:t>Michael Grätzel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6"/>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207" name="Google Shape;1207;p86"/>
          <p:cNvSpPr txBox="1"/>
          <p:nvPr/>
        </p:nvSpPr>
        <p:spPr>
          <a:xfrm>
            <a:off x="0" y="0"/>
            <a:ext cx="201041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aphicFrame>
        <p:nvGraphicFramePr>
          <p:cNvPr id="1208" name="Google Shape;1208;p86"/>
          <p:cNvGraphicFramePr/>
          <p:nvPr/>
        </p:nvGraphicFramePr>
        <p:xfrm>
          <a:off x="3117850" y="1697037"/>
          <a:ext cx="14173200" cy="9097962"/>
        </p:xfrm>
        <a:graphic>
          <a:graphicData uri="http://schemas.openxmlformats.org/presentationml/2006/ole">
            <mc:AlternateContent>
              <mc:Choice Requires="v">
                <p:oleObj r:id="rId4" imgH="9097962" imgW="14173200" progId="PBrush" spid="_x0000_s1">
                  <p:embed/>
                </p:oleObj>
              </mc:Choice>
              <mc:Fallback>
                <p:oleObj r:id="rId5" imgH="9097962" imgW="14173200" progId="PBrush">
                  <p:embed/>
                  <p:pic>
                    <p:nvPicPr>
                      <p:cNvPr id="1208" name="Google Shape;1208;p86"/>
                      <p:cNvPicPr preferRelativeResize="0"/>
                      <p:nvPr/>
                    </p:nvPicPr>
                    <p:blipFill rotWithShape="1">
                      <a:blip r:embed="rId6">
                        <a:alphaModFix/>
                      </a:blip>
                      <a:srcRect b="0" l="0" r="0" t="0"/>
                      <a:stretch/>
                    </p:blipFill>
                    <p:spPr>
                      <a:xfrm>
                        <a:off x="3117850" y="1697037"/>
                        <a:ext cx="14173200" cy="9097962"/>
                      </a:xfrm>
                      <a:prstGeom prst="rect">
                        <a:avLst/>
                      </a:prstGeom>
                      <a:noFill/>
                      <a:ln>
                        <a:noFill/>
                      </a:ln>
                    </p:spPr>
                  </p:pic>
                </p:oleObj>
              </mc:Fallback>
            </mc:AlternateContent>
          </a:graphicData>
        </a:graphic>
      </p:graphicFrame>
      <p:sp>
        <p:nvSpPr>
          <p:cNvPr id="1209" name="Google Shape;1209;p86"/>
          <p:cNvSpPr txBox="1"/>
          <p:nvPr/>
        </p:nvSpPr>
        <p:spPr>
          <a:xfrm>
            <a:off x="5327650" y="225425"/>
            <a:ext cx="10526712"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Quantum Dot sensitized solar cells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7"/>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215" name="Google Shape;1215;p87"/>
          <p:cNvSpPr txBox="1"/>
          <p:nvPr/>
        </p:nvSpPr>
        <p:spPr>
          <a:xfrm>
            <a:off x="527050" y="1463675"/>
            <a:ext cx="19424650" cy="84026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600"/>
              <a:buFont typeface="Calibri"/>
              <a:buNone/>
            </a:pPr>
            <a:r>
              <a:t/>
            </a:r>
            <a:endParaRPr b="1" i="0" sz="3600" u="none">
              <a:solidFill>
                <a:srgbClr val="FF0000"/>
              </a:solidFill>
              <a:latin typeface="Verdana"/>
              <a:ea typeface="Verdana"/>
              <a:cs typeface="Verdana"/>
              <a:sym typeface="Verdana"/>
            </a:endParaRPr>
          </a:p>
          <a:p>
            <a:pPr indent="-228600" lvl="0" marL="0" marR="0" rtl="0" algn="just">
              <a:lnSpc>
                <a:spcPct val="100000"/>
              </a:lnSpc>
              <a:spcBef>
                <a:spcPts val="0"/>
              </a:spcBef>
              <a:spcAft>
                <a:spcPts val="0"/>
              </a:spcAft>
              <a:buClr>
                <a:srgbClr val="C00000"/>
              </a:buClr>
              <a:buSzPts val="3600"/>
              <a:buFont typeface="Noto Sans Symbols"/>
              <a:buChar char="⮚"/>
            </a:pPr>
            <a:r>
              <a:rPr b="1" i="0" lang="en-US" sz="3600" u="none">
                <a:solidFill>
                  <a:srgbClr val="C00000"/>
                </a:solidFill>
                <a:latin typeface="Verdana"/>
                <a:ea typeface="Verdana"/>
                <a:cs typeface="Verdana"/>
                <a:sym typeface="Verdana"/>
              </a:rPr>
              <a:t>It consists of two electrodes cathode and anode generally cathode is made of graphite or platinum.</a:t>
            </a:r>
            <a:endParaRPr/>
          </a:p>
          <a:p>
            <a:pPr indent="0" lvl="0" marL="0" marR="0" rtl="0" algn="just">
              <a:lnSpc>
                <a:spcPct val="100000"/>
              </a:lnSpc>
              <a:spcBef>
                <a:spcPts val="0"/>
              </a:spcBef>
              <a:spcAft>
                <a:spcPts val="0"/>
              </a:spcAft>
              <a:buClr>
                <a:schemeClr val="dk1"/>
              </a:buClr>
              <a:buSzPts val="3600"/>
              <a:buFont typeface="Calibri"/>
              <a:buNone/>
            </a:pPr>
            <a:r>
              <a:t/>
            </a:r>
            <a:endParaRPr b="1" i="0" sz="3600" u="none">
              <a:solidFill>
                <a:srgbClr val="C00000"/>
              </a:solidFill>
              <a:latin typeface="Verdana"/>
              <a:ea typeface="Verdana"/>
              <a:cs typeface="Verdana"/>
              <a:sym typeface="Verdana"/>
            </a:endParaRPr>
          </a:p>
          <a:p>
            <a:pPr indent="-228600" lvl="0" marL="0" marR="0" rtl="0" algn="just">
              <a:lnSpc>
                <a:spcPct val="100000"/>
              </a:lnSpc>
              <a:spcBef>
                <a:spcPts val="0"/>
              </a:spcBef>
              <a:spcAft>
                <a:spcPts val="0"/>
              </a:spcAft>
              <a:buClr>
                <a:srgbClr val="0000FF"/>
              </a:buClr>
              <a:buSzPts val="3600"/>
              <a:buFont typeface="Noto Sans Symbols"/>
              <a:buChar char="⮚"/>
            </a:pPr>
            <a:r>
              <a:rPr b="1" i="0" lang="en-US" sz="3600" u="none">
                <a:solidFill>
                  <a:srgbClr val="0000FF"/>
                </a:solidFill>
                <a:latin typeface="Verdana"/>
                <a:ea typeface="Verdana"/>
                <a:cs typeface="Verdana"/>
                <a:sym typeface="Verdana"/>
              </a:rPr>
              <a:t>Anode is made of transparent conducting oxide such as Indium tin oxide. Anode is coated with a layer of nano porous materials (TiO</a:t>
            </a:r>
            <a:r>
              <a:rPr b="1" baseline="-25000" i="0" lang="en-US" sz="3600" u="none">
                <a:solidFill>
                  <a:srgbClr val="0000FF"/>
                </a:solidFill>
                <a:latin typeface="Verdana"/>
                <a:ea typeface="Verdana"/>
                <a:cs typeface="Verdana"/>
                <a:sym typeface="Verdana"/>
              </a:rPr>
              <a:t>2</a:t>
            </a:r>
            <a:r>
              <a:rPr b="1" i="0" lang="en-US" sz="3600" u="none">
                <a:solidFill>
                  <a:srgbClr val="0000FF"/>
                </a:solidFill>
                <a:latin typeface="Verdana"/>
                <a:ea typeface="Verdana"/>
                <a:cs typeface="Verdana"/>
                <a:sym typeface="Verdana"/>
              </a:rPr>
              <a:t> of ZnO).</a:t>
            </a:r>
            <a:endParaRPr/>
          </a:p>
          <a:p>
            <a:pPr indent="0" lvl="0" marL="0" marR="0" rtl="0" algn="just">
              <a:lnSpc>
                <a:spcPct val="100000"/>
              </a:lnSpc>
              <a:spcBef>
                <a:spcPts val="0"/>
              </a:spcBef>
              <a:spcAft>
                <a:spcPts val="0"/>
              </a:spcAft>
              <a:buClr>
                <a:schemeClr val="dk1"/>
              </a:buClr>
              <a:buSzPts val="3600"/>
              <a:buFont typeface="Noto Sans Symbols"/>
              <a:buNone/>
            </a:pPr>
            <a:r>
              <a:t/>
            </a:r>
            <a:endParaRPr b="1" i="0" sz="3600" u="none">
              <a:solidFill>
                <a:srgbClr val="0000FF"/>
              </a:solidFill>
              <a:latin typeface="Verdana"/>
              <a:ea typeface="Verdana"/>
              <a:cs typeface="Verdana"/>
              <a:sym typeface="Verdana"/>
            </a:endParaRPr>
          </a:p>
          <a:p>
            <a:pPr indent="-228600" lvl="0" marL="0" marR="0" rtl="0" algn="just">
              <a:lnSpc>
                <a:spcPct val="100000"/>
              </a:lnSpc>
              <a:spcBef>
                <a:spcPts val="0"/>
              </a:spcBef>
              <a:spcAft>
                <a:spcPts val="0"/>
              </a:spcAft>
              <a:buClr>
                <a:srgbClr val="7030A0"/>
              </a:buClr>
              <a:buSzPts val="3600"/>
              <a:buFont typeface="Noto Sans Symbols"/>
              <a:buChar char="⮚"/>
            </a:pPr>
            <a:r>
              <a:rPr b="1" i="0" lang="en-US" sz="3600" u="none">
                <a:solidFill>
                  <a:srgbClr val="7030A0"/>
                </a:solidFill>
                <a:latin typeface="Verdana"/>
                <a:ea typeface="Verdana"/>
                <a:cs typeface="Verdana"/>
                <a:sym typeface="Verdana"/>
              </a:rPr>
              <a:t>Further these nano porous materials are coated with light absorbing organic/inorganic dye molecules/quantumdots. </a:t>
            </a:r>
            <a:endParaRPr/>
          </a:p>
          <a:p>
            <a:pPr indent="0" lvl="0" marL="0" marR="0" rtl="0" algn="just">
              <a:lnSpc>
                <a:spcPct val="100000"/>
              </a:lnSpc>
              <a:spcBef>
                <a:spcPts val="0"/>
              </a:spcBef>
              <a:spcAft>
                <a:spcPts val="0"/>
              </a:spcAft>
              <a:buClr>
                <a:schemeClr val="dk1"/>
              </a:buClr>
              <a:buSzPts val="3600"/>
              <a:buFont typeface="Noto Sans Symbols"/>
              <a:buNone/>
            </a:pPr>
            <a:r>
              <a:t/>
            </a:r>
            <a:endParaRPr b="1" i="0" sz="3600" u="none">
              <a:solidFill>
                <a:srgbClr val="7030A0"/>
              </a:solidFill>
              <a:latin typeface="Verdana"/>
              <a:ea typeface="Verdana"/>
              <a:cs typeface="Verdana"/>
              <a:sym typeface="Verdana"/>
            </a:endParaRPr>
          </a:p>
          <a:p>
            <a:pPr indent="-228600" lvl="0" marL="0" marR="0" rtl="0" algn="just">
              <a:lnSpc>
                <a:spcPct val="100000"/>
              </a:lnSpc>
              <a:spcBef>
                <a:spcPts val="0"/>
              </a:spcBef>
              <a:spcAft>
                <a:spcPts val="0"/>
              </a:spcAft>
              <a:buClr>
                <a:srgbClr val="C00000"/>
              </a:buClr>
              <a:buSzPts val="3600"/>
              <a:buFont typeface="Noto Sans Symbols"/>
              <a:buChar char="⮚"/>
            </a:pPr>
            <a:r>
              <a:rPr b="1" i="0" lang="en-US" sz="3600" u="none">
                <a:solidFill>
                  <a:srgbClr val="C00000"/>
                </a:solidFill>
                <a:latin typeface="Verdana"/>
                <a:ea typeface="Verdana"/>
                <a:cs typeface="Verdana"/>
                <a:sym typeface="Verdana"/>
              </a:rPr>
              <a:t>The nano-porous materials acts as photo-sensitizer also it provides road way for electrons. </a:t>
            </a:r>
            <a:endParaRPr/>
          </a:p>
          <a:p>
            <a:pPr indent="0" lvl="0" marL="0" marR="0" rtl="0" algn="just">
              <a:lnSpc>
                <a:spcPct val="100000"/>
              </a:lnSpc>
              <a:spcBef>
                <a:spcPts val="0"/>
              </a:spcBef>
              <a:spcAft>
                <a:spcPts val="0"/>
              </a:spcAft>
              <a:buClr>
                <a:schemeClr val="dk1"/>
              </a:buClr>
              <a:buSzPts val="3600"/>
              <a:buFont typeface="Noto Sans Symbols"/>
              <a:buNone/>
            </a:pPr>
            <a:r>
              <a:t/>
            </a:r>
            <a:endParaRPr b="1" i="0" sz="3600" u="none">
              <a:solidFill>
                <a:srgbClr val="C00000"/>
              </a:solidFill>
              <a:latin typeface="Verdana"/>
              <a:ea typeface="Verdana"/>
              <a:cs typeface="Verdana"/>
              <a:sym typeface="Verdana"/>
            </a:endParaRPr>
          </a:p>
          <a:p>
            <a:pPr indent="-228600" lvl="0" marL="0" marR="0" rtl="0" algn="just">
              <a:lnSpc>
                <a:spcPct val="100000"/>
              </a:lnSpc>
              <a:spcBef>
                <a:spcPts val="0"/>
              </a:spcBef>
              <a:spcAft>
                <a:spcPts val="0"/>
              </a:spcAft>
              <a:buClr>
                <a:srgbClr val="7030A0"/>
              </a:buClr>
              <a:buSzPts val="3600"/>
              <a:buFont typeface="Noto Sans Symbols"/>
              <a:buChar char="⮚"/>
            </a:pPr>
            <a:r>
              <a:rPr b="1" i="0" lang="en-US" sz="3600" u="none">
                <a:solidFill>
                  <a:srgbClr val="7030A0"/>
                </a:solidFill>
                <a:latin typeface="Verdana"/>
                <a:ea typeface="Verdana"/>
                <a:cs typeface="Verdana"/>
                <a:sym typeface="Verdana"/>
              </a:rPr>
              <a:t>A triiodide electrolyte system is employed in between the electrodes, which helps in electron transfer process.</a:t>
            </a:r>
            <a:endParaRPr/>
          </a:p>
        </p:txBody>
      </p:sp>
      <p:sp>
        <p:nvSpPr>
          <p:cNvPr id="1216" name="Google Shape;1216;p87"/>
          <p:cNvSpPr txBox="1"/>
          <p:nvPr/>
        </p:nvSpPr>
        <p:spPr>
          <a:xfrm>
            <a:off x="5632450" y="325437"/>
            <a:ext cx="10090150"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Fabrication of the device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88"/>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1222" name="Google Shape;1222;p88"/>
          <p:cNvSpPr txBox="1"/>
          <p:nvPr/>
        </p:nvSpPr>
        <p:spPr>
          <a:xfrm>
            <a:off x="225425" y="1158875"/>
            <a:ext cx="19653250" cy="9634537"/>
          </a:xfrm>
          <a:prstGeom prst="rect">
            <a:avLst/>
          </a:prstGeom>
          <a:noFill/>
          <a:ln>
            <a:noFill/>
          </a:ln>
        </p:spPr>
        <p:txBody>
          <a:bodyPr anchorCtr="0" anchor="t" bIns="45700" lIns="91425" spcFirstLastPara="1" rIns="91425" wrap="square" tIns="45700">
            <a:spAutoFit/>
          </a:bodyPr>
          <a:lstStyle/>
          <a:p>
            <a:pPr indent="-6350" lvl="0" marL="285750" marR="0" rtl="0" algn="just">
              <a:lnSpc>
                <a:spcPct val="100000"/>
              </a:lnSpc>
              <a:spcBef>
                <a:spcPts val="0"/>
              </a:spcBef>
              <a:spcAft>
                <a:spcPts val="0"/>
              </a:spcAft>
              <a:buClr>
                <a:schemeClr val="dk1"/>
              </a:buClr>
              <a:buSzPts val="4400"/>
              <a:buFont typeface="Noto Sans Symbols"/>
              <a:buNone/>
            </a:pPr>
            <a:r>
              <a:t/>
            </a:r>
            <a:endParaRPr b="1" i="0" sz="4400" u="none">
              <a:solidFill>
                <a:srgbClr val="FF0000"/>
              </a:solidFill>
              <a:latin typeface="Verdana"/>
              <a:ea typeface="Verdana"/>
              <a:cs typeface="Verdana"/>
              <a:sym typeface="Verdana"/>
            </a:endParaRPr>
          </a:p>
          <a:p>
            <a:pPr indent="-304800" lvl="0" marL="285750" marR="0" rtl="0" algn="just">
              <a:lnSpc>
                <a:spcPct val="100000"/>
              </a:lnSpc>
              <a:spcBef>
                <a:spcPts val="0"/>
              </a:spcBef>
              <a:spcAft>
                <a:spcPts val="0"/>
              </a:spcAft>
              <a:buClr>
                <a:srgbClr val="7030A0"/>
              </a:buClr>
              <a:buSzPts val="4800"/>
              <a:buFont typeface="Noto Sans Symbols"/>
              <a:buChar char="⮚"/>
            </a:pPr>
            <a:r>
              <a:rPr b="1" i="0" lang="en-US" sz="4800" u="none">
                <a:solidFill>
                  <a:srgbClr val="7030A0"/>
                </a:solidFill>
                <a:latin typeface="Calibri"/>
                <a:ea typeface="Calibri"/>
                <a:cs typeface="Calibri"/>
                <a:sym typeface="Calibri"/>
              </a:rPr>
              <a:t>When light strikes the solar cell it passes through ITO layer and it reaches the dye molecule. </a:t>
            </a:r>
            <a:endParaRPr/>
          </a:p>
          <a:p>
            <a:pPr indent="-304800" lvl="0" marL="285750" marR="0" rtl="0" algn="just">
              <a:lnSpc>
                <a:spcPct val="100000"/>
              </a:lnSpc>
              <a:spcBef>
                <a:spcPts val="0"/>
              </a:spcBef>
              <a:spcAft>
                <a:spcPts val="0"/>
              </a:spcAft>
              <a:buClr>
                <a:srgbClr val="D537C2"/>
              </a:buClr>
              <a:buSzPts val="4800"/>
              <a:buFont typeface="Noto Sans Symbols"/>
              <a:buChar char="⮚"/>
            </a:pPr>
            <a:r>
              <a:rPr b="1" i="0" lang="en-US" sz="4800" u="none">
                <a:solidFill>
                  <a:srgbClr val="D537C2"/>
                </a:solidFill>
                <a:latin typeface="Calibri"/>
                <a:ea typeface="Calibri"/>
                <a:cs typeface="Calibri"/>
                <a:sym typeface="Calibri"/>
              </a:rPr>
              <a:t>Once the photon hits the quantum dot, it undergoes excitation with the liberation of electron, which travels through the network TiO</a:t>
            </a:r>
            <a:r>
              <a:rPr b="1" baseline="-25000" i="0" lang="en-US" sz="4800" u="none">
                <a:solidFill>
                  <a:srgbClr val="D537C2"/>
                </a:solidFill>
                <a:latin typeface="Calibri"/>
                <a:ea typeface="Calibri"/>
                <a:cs typeface="Calibri"/>
                <a:sym typeface="Calibri"/>
              </a:rPr>
              <a:t>2</a:t>
            </a:r>
            <a:r>
              <a:rPr b="1" i="0" lang="en-US" sz="4800" u="none">
                <a:solidFill>
                  <a:srgbClr val="D537C2"/>
                </a:solidFill>
                <a:latin typeface="Calibri"/>
                <a:ea typeface="Calibri"/>
                <a:cs typeface="Calibri"/>
                <a:sym typeface="Calibri"/>
              </a:rPr>
              <a:t> nanoparticles and finally it reaches to cathode. </a:t>
            </a:r>
            <a:endParaRPr/>
          </a:p>
          <a:p>
            <a:pPr indent="-304800" lvl="0" marL="285750" marR="0" rtl="0" algn="just">
              <a:lnSpc>
                <a:spcPct val="100000"/>
              </a:lnSpc>
              <a:spcBef>
                <a:spcPts val="0"/>
              </a:spcBef>
              <a:spcAft>
                <a:spcPts val="0"/>
              </a:spcAft>
              <a:buClr>
                <a:srgbClr val="FF0000"/>
              </a:buClr>
              <a:buSzPts val="4800"/>
              <a:buFont typeface="Noto Sans Symbols"/>
              <a:buChar char="⮚"/>
            </a:pPr>
            <a:r>
              <a:rPr b="1" i="0" lang="en-US" sz="4800" u="none">
                <a:solidFill>
                  <a:srgbClr val="FF0000"/>
                </a:solidFill>
                <a:latin typeface="Calibri"/>
                <a:ea typeface="Calibri"/>
                <a:cs typeface="Calibri"/>
                <a:sym typeface="Calibri"/>
              </a:rPr>
              <a:t>The cell is completely filled with Triiodide electrolyte. </a:t>
            </a:r>
            <a:endParaRPr/>
          </a:p>
          <a:p>
            <a:pPr indent="-304800" lvl="0" marL="285750" marR="0" rtl="0" algn="just">
              <a:lnSpc>
                <a:spcPct val="100000"/>
              </a:lnSpc>
              <a:spcBef>
                <a:spcPts val="0"/>
              </a:spcBef>
              <a:spcAft>
                <a:spcPts val="0"/>
              </a:spcAft>
              <a:buClr>
                <a:srgbClr val="7030A0"/>
              </a:buClr>
              <a:buSzPts val="4800"/>
              <a:buFont typeface="Noto Sans Symbols"/>
              <a:buChar char="⮚"/>
            </a:pPr>
            <a:r>
              <a:rPr b="1" i="0" lang="en-US" sz="4800" u="none">
                <a:solidFill>
                  <a:srgbClr val="7030A0"/>
                </a:solidFill>
                <a:latin typeface="Calibri"/>
                <a:ea typeface="Calibri"/>
                <a:cs typeface="Calibri"/>
                <a:sym typeface="Calibri"/>
              </a:rPr>
              <a:t>The electron from the cathode directly reduces the triiodide molecule to  iodide molecules. </a:t>
            </a:r>
            <a:endParaRPr/>
          </a:p>
          <a:p>
            <a:pPr indent="-304800" lvl="0" marL="285750" marR="0" rtl="0" algn="just">
              <a:lnSpc>
                <a:spcPct val="100000"/>
              </a:lnSpc>
              <a:spcBef>
                <a:spcPts val="0"/>
              </a:spcBef>
              <a:spcAft>
                <a:spcPts val="0"/>
              </a:spcAft>
              <a:buClr>
                <a:srgbClr val="0000FF"/>
              </a:buClr>
              <a:buSzPts val="4800"/>
              <a:buFont typeface="Noto Sans Symbols"/>
              <a:buChar char="⮚"/>
            </a:pPr>
            <a:r>
              <a:rPr b="1" i="0" lang="en-US" sz="4800" u="none">
                <a:solidFill>
                  <a:srgbClr val="0000FF"/>
                </a:solidFill>
                <a:latin typeface="Calibri"/>
                <a:ea typeface="Calibri"/>
                <a:cs typeface="Calibri"/>
                <a:sym typeface="Calibri"/>
              </a:rPr>
              <a:t>Further this iodide molecule reaches the quantumdot oxidizes to form triiodide again with the liberation of electrons, which can be easily absorbed by dye molecules. </a:t>
            </a:r>
            <a:endParaRPr/>
          </a:p>
          <a:p>
            <a:pPr indent="-304800" lvl="0" marL="285750" marR="0" rtl="0" algn="just">
              <a:lnSpc>
                <a:spcPct val="100000"/>
              </a:lnSpc>
              <a:spcBef>
                <a:spcPts val="0"/>
              </a:spcBef>
              <a:spcAft>
                <a:spcPts val="0"/>
              </a:spcAft>
              <a:buClr>
                <a:srgbClr val="C00000"/>
              </a:buClr>
              <a:buSzPts val="4800"/>
              <a:buFont typeface="Noto Sans Symbols"/>
              <a:buChar char="⮚"/>
            </a:pPr>
            <a:r>
              <a:rPr b="1" i="0" lang="en-US" sz="4800" u="none">
                <a:solidFill>
                  <a:srgbClr val="C00000"/>
                </a:solidFill>
                <a:latin typeface="Calibri"/>
                <a:ea typeface="Calibri"/>
                <a:cs typeface="Calibri"/>
                <a:sym typeface="Calibri"/>
              </a:rPr>
              <a:t>And similar cycle continues whenever sunlight falls on the solar cells. </a:t>
            </a:r>
            <a:endParaRPr/>
          </a:p>
        </p:txBody>
      </p:sp>
      <p:sp>
        <p:nvSpPr>
          <p:cNvPr id="1223" name="Google Shape;1223;p88"/>
          <p:cNvSpPr txBox="1"/>
          <p:nvPr/>
        </p:nvSpPr>
        <p:spPr>
          <a:xfrm>
            <a:off x="5327650" y="300037"/>
            <a:ext cx="10098087"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900"/>
              <a:buFont typeface="Arial"/>
              <a:buNone/>
            </a:pPr>
            <a:r>
              <a:rPr b="0" i="0" lang="en-US" sz="3900" u="none">
                <a:solidFill>
                  <a:srgbClr val="000000"/>
                </a:solidFill>
                <a:latin typeface="Arial"/>
                <a:ea typeface="Arial"/>
                <a:cs typeface="Arial"/>
                <a:sym typeface="Arial"/>
              </a:rPr>
              <a:t>Mechanism of working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89"/>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pic>
        <p:nvPicPr>
          <p:cNvPr id="1229" name="Google Shape;1229;p89"/>
          <p:cNvPicPr preferRelativeResize="0"/>
          <p:nvPr/>
        </p:nvPicPr>
        <p:blipFill rotWithShape="1">
          <a:blip r:embed="rId3">
            <a:alphaModFix/>
          </a:blip>
          <a:srcRect b="27696" l="4857" r="6114" t="26616"/>
          <a:stretch/>
        </p:blipFill>
        <p:spPr>
          <a:xfrm>
            <a:off x="2051050" y="2073275"/>
            <a:ext cx="16611600" cy="7558087"/>
          </a:xfrm>
          <a:prstGeom prst="rect">
            <a:avLst/>
          </a:prstGeom>
          <a:noFill/>
          <a:ln>
            <a:noFill/>
          </a:ln>
        </p:spPr>
      </p:pic>
      <p:sp>
        <p:nvSpPr>
          <p:cNvPr id="1230" name="Google Shape;1230;p89"/>
          <p:cNvSpPr txBox="1"/>
          <p:nvPr/>
        </p:nvSpPr>
        <p:spPr>
          <a:xfrm>
            <a:off x="4413250" y="-23812"/>
            <a:ext cx="10363200" cy="1149350"/>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ctr" bIns="75375" lIns="150775" spcFirstLastPara="1" rIns="150775" wrap="square" tIns="753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Advantages and disadvantages of </a:t>
            </a:r>
            <a:endParaRPr/>
          </a:p>
          <a:p>
            <a:pPr indent="0" lvl="0" marL="0" marR="0" rtl="0" algn="ctr">
              <a:lnSpc>
                <a:spcPct val="90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Dye Sensitized Solar Cells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nvSpPr>
        <p:spPr>
          <a:xfrm>
            <a:off x="14474825" y="10517187"/>
            <a:ext cx="4624387" cy="56673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1800"/>
              <a:buFont typeface="Calibri"/>
              <a:buNone/>
            </a:pPr>
            <a:fld id="{00000000-1234-1234-1234-123412341234}" type="slidenum">
              <a:rPr b="0" i="0" lang="en-US" sz="1800" u="none">
                <a:solidFill>
                  <a:srgbClr val="898989"/>
                </a:solidFill>
                <a:latin typeface="Calibri"/>
                <a:ea typeface="Calibri"/>
                <a:cs typeface="Calibri"/>
                <a:sym typeface="Calibri"/>
              </a:rPr>
              <a:t>‹#›</a:t>
            </a:fld>
            <a:endParaRPr/>
          </a:p>
        </p:txBody>
      </p:sp>
      <p:sp>
        <p:nvSpPr>
          <p:cNvPr id="215" name="Google Shape;215;p9"/>
          <p:cNvSpPr txBox="1"/>
          <p:nvPr/>
        </p:nvSpPr>
        <p:spPr>
          <a:xfrm>
            <a:off x="6242050" y="152400"/>
            <a:ext cx="6858000" cy="701675"/>
          </a:xfrm>
          <a:prstGeom prst="rect">
            <a:avLst/>
          </a:prstGeom>
          <a:gradFill>
            <a:gsLst>
              <a:gs pos="0">
                <a:srgbClr val="9EEAFF"/>
              </a:gs>
              <a:gs pos="35000">
                <a:srgbClr val="BBEFFF"/>
              </a:gs>
              <a:gs pos="100000">
                <a:srgbClr val="E4F9FF"/>
              </a:gs>
            </a:gsLst>
            <a:lin ang="16200000" scaled="0"/>
          </a:gradFill>
          <a:ln>
            <a:noFill/>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Battery Characteristics </a:t>
            </a:r>
            <a:endParaRPr/>
          </a:p>
        </p:txBody>
      </p:sp>
      <p:sp>
        <p:nvSpPr>
          <p:cNvPr id="216" name="Google Shape;216;p9"/>
          <p:cNvSpPr txBox="1"/>
          <p:nvPr/>
        </p:nvSpPr>
        <p:spPr>
          <a:xfrm>
            <a:off x="276225" y="1182687"/>
            <a:ext cx="192024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7030A1"/>
              </a:buClr>
              <a:buSzPts val="6000"/>
              <a:buFont typeface="Times New Roman"/>
              <a:buNone/>
            </a:pPr>
            <a:r>
              <a:rPr b="1" i="0" lang="en-US" sz="6000" u="none">
                <a:solidFill>
                  <a:srgbClr val="7030A1"/>
                </a:solidFill>
                <a:latin typeface="Times New Roman"/>
                <a:ea typeface="Times New Roman"/>
                <a:cs typeface="Times New Roman"/>
                <a:sym typeface="Times New Roman"/>
              </a:rPr>
              <a:t>Voltage:</a:t>
            </a:r>
            <a:r>
              <a:rPr b="1" i="0" lang="en-US" sz="7200" u="none">
                <a:solidFill>
                  <a:srgbClr val="7030A1"/>
                </a:solidFill>
                <a:latin typeface="Times New Roman"/>
                <a:ea typeface="Times New Roman"/>
                <a:cs typeface="Times New Roman"/>
                <a:sym typeface="Times New Roman"/>
              </a:rPr>
              <a:t> </a:t>
            </a:r>
            <a:r>
              <a:rPr b="0" i="0" lang="en-US" sz="4800" u="none">
                <a:solidFill>
                  <a:srgbClr val="000000"/>
                </a:solidFill>
                <a:latin typeface="Times New Roman"/>
                <a:ea typeface="Times New Roman"/>
                <a:cs typeface="Times New Roman"/>
                <a:sym typeface="Times New Roman"/>
              </a:rPr>
              <a:t>The voltage of a battery mainly depends upon the emf of the cells which constitute the battery system. The emf of the cell depends on the free energy changes in the overall cell reaction. As given by Nernst equation,</a:t>
            </a:r>
            <a:endParaRPr/>
          </a:p>
        </p:txBody>
      </p:sp>
      <p:pic>
        <p:nvPicPr>
          <p:cNvPr id="217" name="Google Shape;217;p9"/>
          <p:cNvPicPr preferRelativeResize="0"/>
          <p:nvPr/>
        </p:nvPicPr>
        <p:blipFill rotWithShape="1">
          <a:blip r:embed="rId3">
            <a:alphaModFix/>
          </a:blip>
          <a:srcRect b="0" l="0" r="0" t="0"/>
          <a:stretch/>
        </p:blipFill>
        <p:spPr>
          <a:xfrm>
            <a:off x="242887" y="3711575"/>
            <a:ext cx="19618325" cy="3279775"/>
          </a:xfrm>
          <a:prstGeom prst="rect">
            <a:avLst/>
          </a:prstGeom>
          <a:noFill/>
          <a:ln>
            <a:noFill/>
          </a:ln>
        </p:spPr>
      </p:pic>
      <p:pic>
        <p:nvPicPr>
          <p:cNvPr id="218" name="Google Shape;218;p9"/>
          <p:cNvPicPr preferRelativeResize="0"/>
          <p:nvPr/>
        </p:nvPicPr>
        <p:blipFill rotWithShape="1">
          <a:blip r:embed="rId4">
            <a:alphaModFix/>
          </a:blip>
          <a:srcRect b="0" l="0" r="0" t="0"/>
          <a:stretch/>
        </p:blipFill>
        <p:spPr>
          <a:xfrm>
            <a:off x="5251450" y="7327900"/>
            <a:ext cx="11349037"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90"/>
          <p:cNvSpPr txBox="1"/>
          <p:nvPr/>
        </p:nvSpPr>
        <p:spPr>
          <a:xfrm>
            <a:off x="7207250" y="125412"/>
            <a:ext cx="6111875"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Hydrogen energy </a:t>
            </a:r>
            <a:endParaRPr/>
          </a:p>
        </p:txBody>
      </p:sp>
      <p:sp>
        <p:nvSpPr>
          <p:cNvPr id="1236" name="Google Shape;1236;p90"/>
          <p:cNvSpPr txBox="1"/>
          <p:nvPr/>
        </p:nvSpPr>
        <p:spPr>
          <a:xfrm>
            <a:off x="2708275" y="2392362"/>
            <a:ext cx="8796337" cy="8509000"/>
          </a:xfrm>
          <a:prstGeom prst="rect">
            <a:avLst/>
          </a:prstGeom>
          <a:noFill/>
          <a:ln>
            <a:noFill/>
          </a:ln>
        </p:spPr>
        <p:txBody>
          <a:bodyPr anchorCtr="0" anchor="t" bIns="45700" lIns="91425" spcFirstLastPara="1" rIns="91425" wrap="square" tIns="45700">
            <a:spAutoFit/>
          </a:bodyPr>
          <a:lstStyle/>
          <a:p>
            <a:pPr indent="-292100" lvl="0" marL="0" marR="0" rtl="0" algn="l">
              <a:lnSpc>
                <a:spcPct val="150000"/>
              </a:lnSpc>
              <a:spcBef>
                <a:spcPts val="0"/>
              </a:spcBef>
              <a:spcAft>
                <a:spcPts val="0"/>
              </a:spcAft>
              <a:buClr>
                <a:schemeClr val="dk1"/>
              </a:buClr>
              <a:buSzPts val="4600"/>
              <a:buFont typeface="Noto Sans Symbols"/>
              <a:buChar char="▪"/>
            </a:pPr>
            <a:r>
              <a:rPr b="0" i="0" lang="en-US" sz="4600" u="none">
                <a:solidFill>
                  <a:schemeClr val="dk1"/>
                </a:solidFill>
                <a:latin typeface="Calibri"/>
                <a:ea typeface="Calibri"/>
                <a:cs typeface="Calibri"/>
                <a:sym typeface="Calibri"/>
              </a:rPr>
              <a:t>Clean – no greenhouse gases</a:t>
            </a:r>
            <a:endParaRPr/>
          </a:p>
          <a:p>
            <a:pPr indent="-292100" lvl="0" marL="0" marR="0" rtl="0" algn="l">
              <a:lnSpc>
                <a:spcPct val="150000"/>
              </a:lnSpc>
              <a:spcBef>
                <a:spcPts val="0"/>
              </a:spcBef>
              <a:spcAft>
                <a:spcPts val="0"/>
              </a:spcAft>
              <a:buClr>
                <a:schemeClr val="dk1"/>
              </a:buClr>
              <a:buSzPts val="4600"/>
              <a:buFont typeface="Noto Sans Symbols"/>
              <a:buChar char="▪"/>
            </a:pPr>
            <a:r>
              <a:rPr b="0" i="0" lang="en-US" sz="4600" u="none">
                <a:solidFill>
                  <a:schemeClr val="dk1"/>
                </a:solidFill>
                <a:latin typeface="Calibri"/>
                <a:ea typeface="Calibri"/>
                <a:cs typeface="Calibri"/>
                <a:sym typeface="Calibri"/>
              </a:rPr>
              <a:t>Energy security – can be produced from abundant sources</a:t>
            </a:r>
            <a:endParaRPr/>
          </a:p>
          <a:p>
            <a:pPr indent="-292100" lvl="0" marL="0" marR="0" rtl="0" algn="l">
              <a:lnSpc>
                <a:spcPct val="150000"/>
              </a:lnSpc>
              <a:spcBef>
                <a:spcPts val="0"/>
              </a:spcBef>
              <a:spcAft>
                <a:spcPts val="0"/>
              </a:spcAft>
              <a:buClr>
                <a:schemeClr val="dk1"/>
              </a:buClr>
              <a:buSzPts val="4600"/>
              <a:buFont typeface="Noto Sans Symbols"/>
              <a:buChar char="▪"/>
            </a:pPr>
            <a:r>
              <a:rPr b="0" i="0" lang="en-US" sz="4600" u="none">
                <a:solidFill>
                  <a:schemeClr val="dk1"/>
                </a:solidFill>
                <a:latin typeface="Calibri"/>
                <a:ea typeface="Calibri"/>
                <a:cs typeface="Calibri"/>
                <a:sym typeface="Calibri"/>
              </a:rPr>
              <a:t>Economic growth</a:t>
            </a:r>
            <a:endParaRPr/>
          </a:p>
          <a:p>
            <a:pPr indent="-292100" lvl="0" marL="0" marR="0" rtl="0" algn="l">
              <a:lnSpc>
                <a:spcPct val="150000"/>
              </a:lnSpc>
              <a:spcBef>
                <a:spcPts val="0"/>
              </a:spcBef>
              <a:spcAft>
                <a:spcPts val="0"/>
              </a:spcAft>
              <a:buClr>
                <a:schemeClr val="dk1"/>
              </a:buClr>
              <a:buSzPts val="4600"/>
              <a:buFont typeface="Noto Sans Symbols"/>
              <a:buChar char="▪"/>
            </a:pPr>
            <a:r>
              <a:rPr b="0" i="0" lang="en-US" sz="4600" u="none">
                <a:solidFill>
                  <a:schemeClr val="dk1"/>
                </a:solidFill>
                <a:latin typeface="Calibri"/>
                <a:ea typeface="Calibri"/>
                <a:cs typeface="Calibri"/>
                <a:sym typeface="Calibri"/>
              </a:rPr>
              <a:t>Efficient – fuel cells ~75% efficiency</a:t>
            </a:r>
            <a:endParaRPr/>
          </a:p>
          <a:p>
            <a:pPr indent="-292100" lvl="0" marL="0" marR="0" rtl="0" algn="l">
              <a:lnSpc>
                <a:spcPct val="150000"/>
              </a:lnSpc>
              <a:spcBef>
                <a:spcPts val="0"/>
              </a:spcBef>
              <a:spcAft>
                <a:spcPts val="0"/>
              </a:spcAft>
              <a:buClr>
                <a:schemeClr val="dk1"/>
              </a:buClr>
              <a:buSzPts val="4600"/>
              <a:buFont typeface="Noto Sans Symbols"/>
              <a:buChar char="▪"/>
            </a:pPr>
            <a:r>
              <a:rPr b="0" i="0" lang="en-US" sz="4600" u="none">
                <a:solidFill>
                  <a:schemeClr val="dk1"/>
                </a:solidFill>
                <a:latin typeface="Calibri"/>
                <a:ea typeface="Calibri"/>
                <a:cs typeface="Calibri"/>
                <a:sym typeface="Calibri"/>
              </a:rPr>
              <a:t>Portable: Car tanks, micro fuel cells…</a:t>
            </a:r>
            <a:endParaRPr/>
          </a:p>
        </p:txBody>
      </p:sp>
      <p:pic>
        <p:nvPicPr>
          <p:cNvPr id="1237" name="Google Shape;1237;p90"/>
          <p:cNvPicPr preferRelativeResize="0"/>
          <p:nvPr/>
        </p:nvPicPr>
        <p:blipFill rotWithShape="1">
          <a:blip r:embed="rId3">
            <a:alphaModFix/>
          </a:blip>
          <a:srcRect b="0" l="0" r="0" t="0"/>
          <a:stretch/>
        </p:blipFill>
        <p:spPr>
          <a:xfrm>
            <a:off x="11603037" y="3895725"/>
            <a:ext cx="5792787" cy="3611562"/>
          </a:xfrm>
          <a:prstGeom prst="rect">
            <a:avLst/>
          </a:prstGeom>
          <a:noFill/>
          <a:ln>
            <a:noFill/>
          </a:ln>
        </p:spPr>
      </p:pic>
      <p:sp>
        <p:nvSpPr>
          <p:cNvPr id="1238" name="Google Shape;1238;p90"/>
          <p:cNvSpPr txBox="1"/>
          <p:nvPr/>
        </p:nvSpPr>
        <p:spPr>
          <a:xfrm>
            <a:off x="13193712" y="7507287"/>
            <a:ext cx="3517900" cy="447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Honda FCX Clarity</a:t>
            </a:r>
            <a:endParaRPr/>
          </a:p>
        </p:txBody>
      </p:sp>
      <p:sp>
        <p:nvSpPr>
          <p:cNvPr id="1239" name="Google Shape;1239;p90"/>
          <p:cNvSpPr txBox="1"/>
          <p:nvPr/>
        </p:nvSpPr>
        <p:spPr>
          <a:xfrm>
            <a:off x="7664450" y="1573212"/>
            <a:ext cx="8796337" cy="80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600"/>
              <a:buFont typeface="Calibri"/>
              <a:buNone/>
            </a:pPr>
            <a:r>
              <a:rPr b="1" i="0" lang="en-US" sz="4600" u="none">
                <a:solidFill>
                  <a:schemeClr val="dk1"/>
                </a:solidFill>
                <a:latin typeface="Calibri"/>
                <a:ea typeface="Calibri"/>
                <a:cs typeface="Calibri"/>
                <a:sym typeface="Calibri"/>
              </a:rPr>
              <a:t>Why hydrogen ?</a:t>
            </a:r>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id="1244" name="Google Shape;1244;p91"/>
          <p:cNvPicPr preferRelativeResize="0"/>
          <p:nvPr/>
        </p:nvPicPr>
        <p:blipFill rotWithShape="1">
          <a:blip r:embed="rId3">
            <a:alphaModFix/>
          </a:blip>
          <a:srcRect b="0" l="0" r="0" t="17390"/>
          <a:stretch/>
        </p:blipFill>
        <p:spPr>
          <a:xfrm>
            <a:off x="3643312" y="2136775"/>
            <a:ext cx="12914312" cy="8167687"/>
          </a:xfrm>
          <a:prstGeom prst="rect">
            <a:avLst/>
          </a:prstGeom>
          <a:noFill/>
          <a:ln>
            <a:noFill/>
          </a:ln>
        </p:spPr>
      </p:pic>
      <p:sp>
        <p:nvSpPr>
          <p:cNvPr id="1245" name="Google Shape;1245;p91"/>
          <p:cNvSpPr txBox="1"/>
          <p:nvPr/>
        </p:nvSpPr>
        <p:spPr>
          <a:xfrm>
            <a:off x="6557962" y="125412"/>
            <a:ext cx="7410450"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Hydrogen production </a:t>
            </a:r>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92"/>
          <p:cNvSpPr txBox="1"/>
          <p:nvPr/>
        </p:nvSpPr>
        <p:spPr>
          <a:xfrm>
            <a:off x="3944937" y="125412"/>
            <a:ext cx="13300075"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What is Photocatalytic water splitting? </a:t>
            </a:r>
            <a:endParaRPr/>
          </a:p>
        </p:txBody>
      </p:sp>
      <p:pic>
        <p:nvPicPr>
          <p:cNvPr id="1251" name="Google Shape;1251;p92"/>
          <p:cNvPicPr preferRelativeResize="0"/>
          <p:nvPr/>
        </p:nvPicPr>
        <p:blipFill rotWithShape="1">
          <a:blip r:embed="rId3">
            <a:alphaModFix/>
          </a:blip>
          <a:srcRect b="15146" l="9184" r="8160" t="33151"/>
          <a:stretch/>
        </p:blipFill>
        <p:spPr>
          <a:xfrm>
            <a:off x="1289050" y="1663700"/>
            <a:ext cx="17745075" cy="8324850"/>
          </a:xfrm>
          <a:prstGeom prst="rect">
            <a:avLst/>
          </a:prstGeom>
          <a:noFill/>
          <a:ln>
            <a:noFill/>
          </a:ln>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93"/>
          <p:cNvPicPr preferRelativeResize="0"/>
          <p:nvPr/>
        </p:nvPicPr>
        <p:blipFill rotWithShape="1">
          <a:blip r:embed="rId3">
            <a:alphaModFix/>
          </a:blip>
          <a:srcRect b="33332" l="0" r="0" t="27778"/>
          <a:stretch/>
        </p:blipFill>
        <p:spPr>
          <a:xfrm>
            <a:off x="831850" y="5448300"/>
            <a:ext cx="16154400" cy="5140325"/>
          </a:xfrm>
          <a:prstGeom prst="rect">
            <a:avLst/>
          </a:prstGeom>
          <a:noFill/>
          <a:ln>
            <a:noFill/>
          </a:ln>
        </p:spPr>
      </p:pic>
      <p:pic>
        <p:nvPicPr>
          <p:cNvPr id="1257" name="Google Shape;1257;p93"/>
          <p:cNvPicPr preferRelativeResize="0"/>
          <p:nvPr/>
        </p:nvPicPr>
        <p:blipFill rotWithShape="1">
          <a:blip r:embed="rId4">
            <a:alphaModFix/>
          </a:blip>
          <a:srcRect b="53408" l="7446" r="6381" t="26951"/>
          <a:stretch/>
        </p:blipFill>
        <p:spPr>
          <a:xfrm>
            <a:off x="1593850" y="1463675"/>
            <a:ext cx="15240000" cy="3789362"/>
          </a:xfrm>
          <a:prstGeom prst="rect">
            <a:avLst/>
          </a:prstGeom>
          <a:noFill/>
          <a:ln>
            <a:noFill/>
          </a:ln>
        </p:spPr>
      </p:pic>
      <p:sp>
        <p:nvSpPr>
          <p:cNvPr id="1258" name="Google Shape;1258;p93"/>
          <p:cNvSpPr txBox="1"/>
          <p:nvPr/>
        </p:nvSpPr>
        <p:spPr>
          <a:xfrm>
            <a:off x="7515225" y="125412"/>
            <a:ext cx="5495925"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Photo catalysts </a:t>
            </a:r>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4"/>
          <p:cNvSpPr txBox="1"/>
          <p:nvPr/>
        </p:nvSpPr>
        <p:spPr>
          <a:xfrm>
            <a:off x="4084637" y="125412"/>
            <a:ext cx="12357100"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Photocatalytic water splitting: Mechanism </a:t>
            </a:r>
            <a:endParaRPr/>
          </a:p>
        </p:txBody>
      </p:sp>
      <p:pic>
        <p:nvPicPr>
          <p:cNvPr id="1264" name="Google Shape;1264;p94"/>
          <p:cNvPicPr preferRelativeResize="0"/>
          <p:nvPr/>
        </p:nvPicPr>
        <p:blipFill rotWithShape="1">
          <a:blip r:embed="rId3">
            <a:alphaModFix/>
          </a:blip>
          <a:srcRect b="29507" l="7377" r="4097" t="34425"/>
          <a:stretch/>
        </p:blipFill>
        <p:spPr>
          <a:xfrm>
            <a:off x="1136650" y="1311275"/>
            <a:ext cx="18265775" cy="8686800"/>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5"/>
          <p:cNvSpPr txBox="1"/>
          <p:nvPr/>
        </p:nvSpPr>
        <p:spPr>
          <a:xfrm>
            <a:off x="5240337" y="125412"/>
            <a:ext cx="10047287"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Mechanism of water splitting </a:t>
            </a:r>
            <a:endParaRPr/>
          </a:p>
        </p:txBody>
      </p:sp>
      <p:pic>
        <p:nvPicPr>
          <p:cNvPr id="1270" name="Google Shape;1270;p95"/>
          <p:cNvPicPr preferRelativeResize="0"/>
          <p:nvPr/>
        </p:nvPicPr>
        <p:blipFill rotWithShape="1">
          <a:blip r:embed="rId3">
            <a:alphaModFix/>
          </a:blip>
          <a:srcRect b="0" l="0" r="0" t="0"/>
          <a:stretch/>
        </p:blipFill>
        <p:spPr>
          <a:xfrm>
            <a:off x="679450" y="1387475"/>
            <a:ext cx="18357850" cy="8763000"/>
          </a:xfrm>
          <a:prstGeom prst="rect">
            <a:avLst/>
          </a:prstGeom>
          <a:noFill/>
          <a:ln>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descr="Fundamental principle of photocatalytic water splitting on semiconductor. |  Download Scientific Diagram" id="1275" name="Google Shape;1275;p96"/>
          <p:cNvPicPr preferRelativeResize="0"/>
          <p:nvPr/>
        </p:nvPicPr>
        <p:blipFill rotWithShape="1">
          <a:blip r:embed="rId3">
            <a:alphaModFix/>
          </a:blip>
          <a:srcRect b="0" l="0" r="0" t="0"/>
          <a:stretch/>
        </p:blipFill>
        <p:spPr>
          <a:xfrm>
            <a:off x="1593850" y="1311275"/>
            <a:ext cx="16383000" cy="9540875"/>
          </a:xfrm>
          <a:prstGeom prst="rect">
            <a:avLst/>
          </a:prstGeom>
          <a:noFill/>
          <a:ln>
            <a:noFill/>
          </a:ln>
        </p:spPr>
      </p:pic>
      <p:sp>
        <p:nvSpPr>
          <p:cNvPr id="1276" name="Google Shape;1276;p96"/>
          <p:cNvSpPr txBox="1"/>
          <p:nvPr/>
        </p:nvSpPr>
        <p:spPr>
          <a:xfrm>
            <a:off x="5240337" y="125412"/>
            <a:ext cx="10047287"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Mechanism of water splitting </a:t>
            </a:r>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7"/>
          <p:cNvSpPr txBox="1"/>
          <p:nvPr/>
        </p:nvSpPr>
        <p:spPr>
          <a:xfrm>
            <a:off x="4498975" y="125412"/>
            <a:ext cx="11528425"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Mechanism of oxygen elimination </a:t>
            </a:r>
            <a:endParaRPr/>
          </a:p>
        </p:txBody>
      </p:sp>
      <p:graphicFrame>
        <p:nvGraphicFramePr>
          <p:cNvPr id="1282" name="Google Shape;1282;p97"/>
          <p:cNvGraphicFramePr/>
          <p:nvPr/>
        </p:nvGraphicFramePr>
        <p:xfrm>
          <a:off x="1327150" y="1463675"/>
          <a:ext cx="17449800" cy="9626600"/>
        </p:xfrm>
        <a:graphic>
          <a:graphicData uri="http://schemas.openxmlformats.org/presentationml/2006/ole">
            <mc:AlternateContent>
              <mc:Choice Requires="v">
                <p:oleObj r:id="rId4" imgH="9626600" imgW="17449800" progId="Paint.Picture" spid="_x0000_s1">
                  <p:embed/>
                </p:oleObj>
              </mc:Choice>
              <mc:Fallback>
                <p:oleObj r:id="rId5" imgH="9626600" imgW="17449800" progId="Paint.Picture">
                  <p:embed/>
                  <p:pic>
                    <p:nvPicPr>
                      <p:cNvPr id="1282" name="Google Shape;1282;p97"/>
                      <p:cNvPicPr preferRelativeResize="0"/>
                      <p:nvPr/>
                    </p:nvPicPr>
                    <p:blipFill rotWithShape="1">
                      <a:blip r:embed="rId6">
                        <a:alphaModFix/>
                      </a:blip>
                      <a:srcRect b="0" l="0" r="0" t="0"/>
                      <a:stretch/>
                    </p:blipFill>
                    <p:spPr>
                      <a:xfrm>
                        <a:off x="1327150" y="1463675"/>
                        <a:ext cx="17449800" cy="9626600"/>
                      </a:xfrm>
                      <a:prstGeom prst="rect">
                        <a:avLst/>
                      </a:prstGeom>
                      <a:noFill/>
                      <a:ln>
                        <a:noFill/>
                      </a:ln>
                    </p:spPr>
                  </p:pic>
                </p:oleObj>
              </mc:Fallback>
            </mc:AlternateContent>
          </a:graphicData>
        </a:graphic>
      </p:graphicFrame>
    </p:spTree>
  </p:cSld>
  <p:clrMapOvr>
    <a:masterClrMapping/>
  </p:clrMapOvr>
  <p:transition>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98"/>
          <p:cNvSpPr txBox="1"/>
          <p:nvPr/>
        </p:nvSpPr>
        <p:spPr>
          <a:xfrm>
            <a:off x="3411537" y="125412"/>
            <a:ext cx="13703300" cy="80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600"/>
              <a:buFont typeface="Verdana"/>
              <a:buNone/>
            </a:pPr>
            <a:r>
              <a:rPr b="1" i="0" lang="en-US" sz="4600" u="none">
                <a:solidFill>
                  <a:srgbClr val="C00000"/>
                </a:solidFill>
                <a:latin typeface="Verdana"/>
                <a:ea typeface="Verdana"/>
                <a:cs typeface="Verdana"/>
                <a:sym typeface="Verdana"/>
              </a:rPr>
              <a:t>Photocatalytic water splitting: overview </a:t>
            </a:r>
            <a:endParaRPr/>
          </a:p>
        </p:txBody>
      </p:sp>
      <p:pic>
        <p:nvPicPr>
          <p:cNvPr id="1288" name="Google Shape;1288;p98"/>
          <p:cNvPicPr preferRelativeResize="0"/>
          <p:nvPr/>
        </p:nvPicPr>
        <p:blipFill rotWithShape="1">
          <a:blip r:embed="rId3">
            <a:alphaModFix/>
          </a:blip>
          <a:srcRect b="0" l="0" r="0" t="0"/>
          <a:stretch/>
        </p:blipFill>
        <p:spPr>
          <a:xfrm>
            <a:off x="4848225" y="2513012"/>
            <a:ext cx="10407650" cy="7721600"/>
          </a:xfrm>
          <a:prstGeom prst="rect">
            <a:avLst/>
          </a:prstGeom>
          <a:noFill/>
          <a:ln>
            <a:noFill/>
          </a:ln>
        </p:spPr>
      </p:pic>
      <p:sp>
        <p:nvSpPr>
          <p:cNvPr id="1289" name="Google Shape;1289;p98"/>
          <p:cNvSpPr txBox="1"/>
          <p:nvPr/>
        </p:nvSpPr>
        <p:spPr>
          <a:xfrm>
            <a:off x="5780087" y="10304462"/>
            <a:ext cx="28892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OER catalyst </a:t>
            </a:r>
            <a:endParaRPr/>
          </a:p>
        </p:txBody>
      </p:sp>
      <p:sp>
        <p:nvSpPr>
          <p:cNvPr id="1290" name="Google Shape;1290;p98"/>
          <p:cNvSpPr txBox="1"/>
          <p:nvPr/>
        </p:nvSpPr>
        <p:spPr>
          <a:xfrm>
            <a:off x="11307762" y="10218737"/>
            <a:ext cx="28908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HER catalyst </a:t>
            </a:r>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id="1295" name="Google Shape;1295;p99"/>
          <p:cNvPicPr preferRelativeResize="0"/>
          <p:nvPr/>
        </p:nvPicPr>
        <p:blipFill rotWithShape="1">
          <a:blip r:embed="rId3">
            <a:alphaModFix/>
          </a:blip>
          <a:srcRect b="0" l="0" r="0" t="0"/>
          <a:stretch/>
        </p:blipFill>
        <p:spPr>
          <a:xfrm>
            <a:off x="2638425" y="1508125"/>
            <a:ext cx="8853487" cy="9548812"/>
          </a:xfrm>
          <a:prstGeom prst="rect">
            <a:avLst/>
          </a:prstGeom>
          <a:noFill/>
          <a:ln>
            <a:noFill/>
          </a:ln>
        </p:spPr>
      </p:pic>
      <p:pic>
        <p:nvPicPr>
          <p:cNvPr id="1296" name="Google Shape;1296;p99"/>
          <p:cNvPicPr preferRelativeResize="0"/>
          <p:nvPr/>
        </p:nvPicPr>
        <p:blipFill rotWithShape="1">
          <a:blip r:embed="rId4">
            <a:alphaModFix/>
          </a:blip>
          <a:srcRect b="0" l="0" r="0" t="0"/>
          <a:stretch/>
        </p:blipFill>
        <p:spPr>
          <a:xfrm>
            <a:off x="11622087" y="1758950"/>
            <a:ext cx="5794375" cy="7791450"/>
          </a:xfrm>
          <a:prstGeom prst="rect">
            <a:avLst/>
          </a:prstGeom>
          <a:noFill/>
          <a:ln>
            <a:noFill/>
          </a:ln>
        </p:spPr>
      </p:pic>
      <p:sp>
        <p:nvSpPr>
          <p:cNvPr id="1297" name="Google Shape;1297;p99"/>
          <p:cNvSpPr txBox="1"/>
          <p:nvPr/>
        </p:nvSpPr>
        <p:spPr>
          <a:xfrm>
            <a:off x="3876675" y="125412"/>
            <a:ext cx="12774612"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900"/>
              <a:buFont typeface="Verdana"/>
              <a:buNone/>
            </a:pPr>
            <a:r>
              <a:rPr b="1" i="0" lang="en-US" sz="3900" u="none">
                <a:solidFill>
                  <a:srgbClr val="C00000"/>
                </a:solidFill>
                <a:latin typeface="Verdana"/>
                <a:ea typeface="Verdana"/>
                <a:cs typeface="Verdana"/>
                <a:sym typeface="Verdana"/>
              </a:rPr>
              <a:t>Application of hydrogen in fuel cell vehicles </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2019-11-25T06:56:12Z</dcterms:created>
  <dc:creator>Srobona Das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str>Adobe Illustrator CC 23.1 (Macintosh)</vt:lpstr>
  </property>
  <property fmtid="{D5CDD505-2E9C-101B-9397-08002B2CF9AE}" pid="4" name="LastSaved">
    <vt:filetime>2019-11-25T00:00:00Z</vt:filetime>
  </property>
</Properties>
</file>